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9" r:id="rId3"/>
    <p:sldId id="262" r:id="rId4"/>
    <p:sldId id="261" r:id="rId5"/>
    <p:sldId id="260" r:id="rId6"/>
    <p:sldId id="263" r:id="rId7"/>
    <p:sldId id="264" r:id="rId8"/>
    <p:sldId id="265" r:id="rId9"/>
    <p:sldId id="266" r:id="rId10"/>
    <p:sldId id="269" r:id="rId11"/>
    <p:sldId id="267" r:id="rId12"/>
    <p:sldId id="270" r:id="rId13"/>
    <p:sldId id="268" r:id="rId14"/>
    <p:sldId id="271" r:id="rId15"/>
    <p:sldId id="272" r:id="rId16"/>
    <p:sldId id="258" r:id="rId17"/>
    <p:sldId id="257" r:id="rId18"/>
  </p:sldIdLst>
  <p:sldSz cx="12192000" cy="6858000"/>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880427-1F63-4379-8D5B-FB28D70F7A88}">
          <p14:sldIdLst>
            <p14:sldId id="256"/>
            <p14:sldId id="259"/>
            <p14:sldId id="262"/>
            <p14:sldId id="261"/>
            <p14:sldId id="260"/>
            <p14:sldId id="263"/>
            <p14:sldId id="264"/>
            <p14:sldId id="265"/>
            <p14:sldId id="266"/>
            <p14:sldId id="269"/>
            <p14:sldId id="267"/>
            <p14:sldId id="270"/>
            <p14:sldId id="268"/>
            <p14:sldId id="271"/>
            <p14:sldId id="272"/>
            <p14:sldId id="258"/>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2C41D-81B3-419F-AD2A-86311CF78551}"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GB"/>
        </a:p>
      </dgm:t>
    </dgm:pt>
    <dgm:pt modelId="{870D852D-78AC-448F-A522-06405A361AC2}">
      <dgm:prSet phldrT="[Text]"/>
      <dgm:spPr/>
      <dgm:t>
        <a:bodyPr/>
        <a:lstStyle/>
        <a:p>
          <a:r>
            <a:rPr lang="en-GB" dirty="0"/>
            <a:t>People supported to be enterprise ready</a:t>
          </a:r>
        </a:p>
      </dgm:t>
    </dgm:pt>
    <dgm:pt modelId="{1D2E9A47-D7D8-46C3-A999-376727FBD286}" type="parTrans" cxnId="{B2E100DD-6E97-4ADA-8964-94759E2A005D}">
      <dgm:prSet/>
      <dgm:spPr/>
      <dgm:t>
        <a:bodyPr/>
        <a:lstStyle/>
        <a:p>
          <a:endParaRPr lang="en-GB"/>
        </a:p>
      </dgm:t>
    </dgm:pt>
    <dgm:pt modelId="{593711F5-63CF-47F1-809E-454D953E19E7}" type="sibTrans" cxnId="{B2E100DD-6E97-4ADA-8964-94759E2A005D}">
      <dgm:prSet/>
      <dgm:spPr/>
      <dgm:t>
        <a:bodyPr/>
        <a:lstStyle/>
        <a:p>
          <a:endParaRPr lang="en-GB"/>
        </a:p>
      </dgm:t>
    </dgm:pt>
    <dgm:pt modelId="{0B72F60A-0F79-4221-99E1-BAB5E9AAD5FC}">
      <dgm:prSet phldrT="[Text]"/>
      <dgm:spPr/>
      <dgm:t>
        <a:bodyPr/>
        <a:lstStyle/>
        <a:p>
          <a:r>
            <a:rPr lang="en-GB" dirty="0"/>
            <a:t>12 hours of support or more</a:t>
          </a:r>
        </a:p>
      </dgm:t>
    </dgm:pt>
    <dgm:pt modelId="{2F4136F3-F98D-4519-89FC-427DF5B9D372}" type="parTrans" cxnId="{BD6BADF2-A691-4EE0-A6ED-B25BA4C5FE1A}">
      <dgm:prSet/>
      <dgm:spPr/>
      <dgm:t>
        <a:bodyPr/>
        <a:lstStyle/>
        <a:p>
          <a:endParaRPr lang="en-GB"/>
        </a:p>
      </dgm:t>
    </dgm:pt>
    <dgm:pt modelId="{9A7F2AAD-E6D0-4C8B-B3EC-81CBBF31E492}" type="sibTrans" cxnId="{BD6BADF2-A691-4EE0-A6ED-B25BA4C5FE1A}">
      <dgm:prSet/>
      <dgm:spPr/>
      <dgm:t>
        <a:bodyPr/>
        <a:lstStyle/>
        <a:p>
          <a:endParaRPr lang="en-GB"/>
        </a:p>
      </dgm:t>
    </dgm:pt>
    <dgm:pt modelId="{98E2EAD4-1EA5-458E-BD3B-8F976AC9C238}">
      <dgm:prSet phldrT="[Text]"/>
      <dgm:spPr/>
      <dgm:t>
        <a:bodyPr/>
        <a:lstStyle/>
        <a:p>
          <a:r>
            <a:rPr lang="en-GB" dirty="0"/>
            <a:t>less than 12 hours of support</a:t>
          </a:r>
        </a:p>
      </dgm:t>
    </dgm:pt>
    <dgm:pt modelId="{E4F7BFC6-20D5-48F6-8C63-8CD077F906C2}" type="parTrans" cxnId="{330EAB43-554B-4C4A-A8B0-D9D2079E0AAC}">
      <dgm:prSet/>
      <dgm:spPr/>
      <dgm:t>
        <a:bodyPr/>
        <a:lstStyle/>
        <a:p>
          <a:endParaRPr lang="en-GB"/>
        </a:p>
      </dgm:t>
    </dgm:pt>
    <dgm:pt modelId="{D13F663F-F2F6-489F-836B-3F4E21BC7644}" type="sibTrans" cxnId="{330EAB43-554B-4C4A-A8B0-D9D2079E0AAC}">
      <dgm:prSet/>
      <dgm:spPr/>
      <dgm:t>
        <a:bodyPr/>
        <a:lstStyle/>
        <a:p>
          <a:endParaRPr lang="en-GB"/>
        </a:p>
      </dgm:t>
    </dgm:pt>
    <dgm:pt modelId="{1755E4EF-CFBC-4FAC-A2A0-85810D62C8F0}">
      <dgm:prSet phldrT="[Text]"/>
      <dgm:spPr/>
      <dgm:t>
        <a:bodyPr/>
        <a:lstStyle/>
        <a:p>
          <a:r>
            <a:rPr lang="en-GB" dirty="0"/>
            <a:t>Enterprises supported (12 hours or more)</a:t>
          </a:r>
        </a:p>
      </dgm:t>
    </dgm:pt>
    <dgm:pt modelId="{3D2A07D8-EF06-4F73-AC37-495D39B01A03}" type="parTrans" cxnId="{46CE89EE-9FE6-4715-B403-A40833E6871C}">
      <dgm:prSet/>
      <dgm:spPr/>
      <dgm:t>
        <a:bodyPr/>
        <a:lstStyle/>
        <a:p>
          <a:endParaRPr lang="en-GB"/>
        </a:p>
      </dgm:t>
    </dgm:pt>
    <dgm:pt modelId="{E41F4098-439A-4BBA-9C6C-8AF51F037201}" type="sibTrans" cxnId="{46CE89EE-9FE6-4715-B403-A40833E6871C}">
      <dgm:prSet/>
      <dgm:spPr/>
      <dgm:t>
        <a:bodyPr/>
        <a:lstStyle/>
        <a:p>
          <a:endParaRPr lang="en-GB"/>
        </a:p>
      </dgm:t>
    </dgm:pt>
    <dgm:pt modelId="{5E462A06-EEA5-4D93-BCF6-ECC591BC2600}">
      <dgm:prSet phldrT="[Text]"/>
      <dgm:spPr/>
      <dgm:t>
        <a:bodyPr/>
        <a:lstStyle/>
        <a:p>
          <a:r>
            <a:rPr lang="en-US" dirty="0"/>
            <a:t>including new enterprises supported</a:t>
          </a:r>
          <a:endParaRPr lang="en-GB" dirty="0"/>
        </a:p>
      </dgm:t>
    </dgm:pt>
    <dgm:pt modelId="{23D669C1-ED02-4ACB-B4A1-0AAA6FE61A98}" type="parTrans" cxnId="{18D0BC5E-DCFB-405C-A278-9E5A4F2B84A9}">
      <dgm:prSet/>
      <dgm:spPr/>
      <dgm:t>
        <a:bodyPr/>
        <a:lstStyle/>
        <a:p>
          <a:endParaRPr lang="en-GB"/>
        </a:p>
      </dgm:t>
    </dgm:pt>
    <dgm:pt modelId="{A238C179-0963-4F58-9E00-04A0AA3AB829}" type="sibTrans" cxnId="{18D0BC5E-DCFB-405C-A278-9E5A4F2B84A9}">
      <dgm:prSet/>
      <dgm:spPr/>
      <dgm:t>
        <a:bodyPr/>
        <a:lstStyle/>
        <a:p>
          <a:endParaRPr lang="en-GB"/>
        </a:p>
      </dgm:t>
    </dgm:pt>
    <dgm:pt modelId="{21C73069-15D6-4222-BC2C-A85AAE33E628}">
      <dgm:prSet phldrT="[Text]" custT="1"/>
      <dgm:spPr/>
      <dgm:t>
        <a:bodyPr/>
        <a:lstStyle/>
        <a:p>
          <a:endParaRPr lang="en-US" sz="4000" dirty="0"/>
        </a:p>
        <a:p>
          <a:endParaRPr lang="en-US" sz="4000" dirty="0"/>
        </a:p>
        <a:p>
          <a:endParaRPr lang="en-US" sz="4000" dirty="0"/>
        </a:p>
        <a:p>
          <a:endParaRPr lang="en-US" sz="4000" dirty="0"/>
        </a:p>
        <a:p>
          <a:r>
            <a:rPr lang="en-US" sz="3200" dirty="0"/>
            <a:t>Employment increase in supported enterprises </a:t>
          </a:r>
          <a:endParaRPr lang="en-GB" sz="3200" dirty="0"/>
        </a:p>
      </dgm:t>
    </dgm:pt>
    <dgm:pt modelId="{F98ED985-3426-4AA5-8CCE-D2F26EEF87D2}" type="sibTrans" cxnId="{101E6C73-98F9-41F1-A05D-4F43DD2A1367}">
      <dgm:prSet/>
      <dgm:spPr/>
      <dgm:t>
        <a:bodyPr/>
        <a:lstStyle/>
        <a:p>
          <a:endParaRPr lang="en-GB"/>
        </a:p>
      </dgm:t>
    </dgm:pt>
    <dgm:pt modelId="{BE3C4375-89ED-4662-9323-2058B005C456}" type="parTrans" cxnId="{101E6C73-98F9-41F1-A05D-4F43DD2A1367}">
      <dgm:prSet/>
      <dgm:spPr/>
      <dgm:t>
        <a:bodyPr/>
        <a:lstStyle/>
        <a:p>
          <a:endParaRPr lang="en-GB"/>
        </a:p>
      </dgm:t>
    </dgm:pt>
    <dgm:pt modelId="{3B2CA712-28E9-475F-A60B-394AFE9B138F}" type="pres">
      <dgm:prSet presAssocID="{05D2C41D-81B3-419F-AD2A-86311CF78551}" presName="theList" presStyleCnt="0">
        <dgm:presLayoutVars>
          <dgm:dir/>
          <dgm:animLvl val="lvl"/>
          <dgm:resizeHandles val="exact"/>
        </dgm:presLayoutVars>
      </dgm:prSet>
      <dgm:spPr/>
    </dgm:pt>
    <dgm:pt modelId="{B6368A80-CCE1-4123-8C2B-84C59FFF765B}" type="pres">
      <dgm:prSet presAssocID="{870D852D-78AC-448F-A522-06405A361AC2}" presName="compNode" presStyleCnt="0"/>
      <dgm:spPr/>
    </dgm:pt>
    <dgm:pt modelId="{4D027674-01AD-482F-A390-70706914E9C7}" type="pres">
      <dgm:prSet presAssocID="{870D852D-78AC-448F-A522-06405A361AC2}" presName="aNode" presStyleLbl="bgShp" presStyleIdx="0" presStyleCnt="3"/>
      <dgm:spPr/>
    </dgm:pt>
    <dgm:pt modelId="{6BFB02CB-8A2C-4FB4-BAE9-B0EE40F91A39}" type="pres">
      <dgm:prSet presAssocID="{870D852D-78AC-448F-A522-06405A361AC2}" presName="textNode" presStyleLbl="bgShp" presStyleIdx="0" presStyleCnt="3"/>
      <dgm:spPr/>
    </dgm:pt>
    <dgm:pt modelId="{B892A719-782D-4250-9321-5E08E017AF36}" type="pres">
      <dgm:prSet presAssocID="{870D852D-78AC-448F-A522-06405A361AC2}" presName="compChildNode" presStyleCnt="0"/>
      <dgm:spPr/>
    </dgm:pt>
    <dgm:pt modelId="{76E80E94-47AD-46FE-9249-37B06F7A290D}" type="pres">
      <dgm:prSet presAssocID="{870D852D-78AC-448F-A522-06405A361AC2}" presName="theInnerList" presStyleCnt="0"/>
      <dgm:spPr/>
    </dgm:pt>
    <dgm:pt modelId="{EC1FA77D-3C39-444A-B058-DF79AE8E3600}" type="pres">
      <dgm:prSet presAssocID="{0B72F60A-0F79-4221-99E1-BAB5E9AAD5FC}" presName="childNode" presStyleLbl="node1" presStyleIdx="0" presStyleCnt="3">
        <dgm:presLayoutVars>
          <dgm:bulletEnabled val="1"/>
        </dgm:presLayoutVars>
      </dgm:prSet>
      <dgm:spPr/>
    </dgm:pt>
    <dgm:pt modelId="{CEDBCD1C-9C3B-4D31-A9B6-4AC6CAC16CDF}" type="pres">
      <dgm:prSet presAssocID="{0B72F60A-0F79-4221-99E1-BAB5E9AAD5FC}" presName="aSpace2" presStyleCnt="0"/>
      <dgm:spPr/>
    </dgm:pt>
    <dgm:pt modelId="{24DA1DA5-0EC3-4896-BF8B-8560F2C26CBE}" type="pres">
      <dgm:prSet presAssocID="{98E2EAD4-1EA5-458E-BD3B-8F976AC9C238}" presName="childNode" presStyleLbl="node1" presStyleIdx="1" presStyleCnt="3">
        <dgm:presLayoutVars>
          <dgm:bulletEnabled val="1"/>
        </dgm:presLayoutVars>
      </dgm:prSet>
      <dgm:spPr/>
    </dgm:pt>
    <dgm:pt modelId="{8401F069-2F9B-429B-963A-BA4FD81DE7A4}" type="pres">
      <dgm:prSet presAssocID="{870D852D-78AC-448F-A522-06405A361AC2}" presName="aSpace" presStyleCnt="0"/>
      <dgm:spPr/>
    </dgm:pt>
    <dgm:pt modelId="{E4B3113E-E518-4346-8099-F2E23CD8B14B}" type="pres">
      <dgm:prSet presAssocID="{1755E4EF-CFBC-4FAC-A2A0-85810D62C8F0}" presName="compNode" presStyleCnt="0"/>
      <dgm:spPr/>
    </dgm:pt>
    <dgm:pt modelId="{A774E4B3-B4BA-4E96-BB20-62ADC2FE7B22}" type="pres">
      <dgm:prSet presAssocID="{1755E4EF-CFBC-4FAC-A2A0-85810D62C8F0}" presName="aNode" presStyleLbl="bgShp" presStyleIdx="1" presStyleCnt="3"/>
      <dgm:spPr/>
    </dgm:pt>
    <dgm:pt modelId="{97B5470E-3A1C-4C68-93C3-429AD58308CE}" type="pres">
      <dgm:prSet presAssocID="{1755E4EF-CFBC-4FAC-A2A0-85810D62C8F0}" presName="textNode" presStyleLbl="bgShp" presStyleIdx="1" presStyleCnt="3"/>
      <dgm:spPr/>
    </dgm:pt>
    <dgm:pt modelId="{294FF25F-4497-45BB-91ED-CFF64C0ABC15}" type="pres">
      <dgm:prSet presAssocID="{1755E4EF-CFBC-4FAC-A2A0-85810D62C8F0}" presName="compChildNode" presStyleCnt="0"/>
      <dgm:spPr/>
    </dgm:pt>
    <dgm:pt modelId="{5E9AABBA-C042-4889-BF70-43B9F2ECDA94}" type="pres">
      <dgm:prSet presAssocID="{1755E4EF-CFBC-4FAC-A2A0-85810D62C8F0}" presName="theInnerList" presStyleCnt="0"/>
      <dgm:spPr/>
    </dgm:pt>
    <dgm:pt modelId="{B181E6F4-5935-470B-A38B-7ACC507F2835}" type="pres">
      <dgm:prSet presAssocID="{5E462A06-EEA5-4D93-BCF6-ECC591BC2600}" presName="childNode" presStyleLbl="node1" presStyleIdx="2" presStyleCnt="3" custScaleY="77684" custLinFactNeighborY="-952">
        <dgm:presLayoutVars>
          <dgm:bulletEnabled val="1"/>
        </dgm:presLayoutVars>
      </dgm:prSet>
      <dgm:spPr/>
    </dgm:pt>
    <dgm:pt modelId="{AF676BF0-5FA8-4259-AF48-E23DA90DD02A}" type="pres">
      <dgm:prSet presAssocID="{1755E4EF-CFBC-4FAC-A2A0-85810D62C8F0}" presName="aSpace" presStyleCnt="0"/>
      <dgm:spPr/>
    </dgm:pt>
    <dgm:pt modelId="{21EA6734-9E40-4B5F-BEB5-D9C4AEAB912A}" type="pres">
      <dgm:prSet presAssocID="{21C73069-15D6-4222-BC2C-A85AAE33E628}" presName="compNode" presStyleCnt="0"/>
      <dgm:spPr/>
    </dgm:pt>
    <dgm:pt modelId="{71C1131B-EF1E-4BE2-A208-35301546D025}" type="pres">
      <dgm:prSet presAssocID="{21C73069-15D6-4222-BC2C-A85AAE33E628}" presName="aNode" presStyleLbl="bgShp" presStyleIdx="2" presStyleCnt="3" custLinFactNeighborX="-2076"/>
      <dgm:spPr/>
    </dgm:pt>
    <dgm:pt modelId="{CDA8F6B0-FCE5-4650-B0A4-4E7EE9E82997}" type="pres">
      <dgm:prSet presAssocID="{21C73069-15D6-4222-BC2C-A85AAE33E628}" presName="textNode" presStyleLbl="bgShp" presStyleIdx="2" presStyleCnt="3"/>
      <dgm:spPr/>
    </dgm:pt>
    <dgm:pt modelId="{86218DBD-E8DD-4CDA-A77E-45741C932B68}" type="pres">
      <dgm:prSet presAssocID="{21C73069-15D6-4222-BC2C-A85AAE33E628}" presName="compChildNode" presStyleCnt="0"/>
      <dgm:spPr/>
    </dgm:pt>
    <dgm:pt modelId="{AC29C40A-832A-40AD-B919-2AC90B090615}" type="pres">
      <dgm:prSet presAssocID="{21C73069-15D6-4222-BC2C-A85AAE33E628}" presName="theInnerList" presStyleCnt="0"/>
      <dgm:spPr/>
    </dgm:pt>
  </dgm:ptLst>
  <dgm:cxnLst>
    <dgm:cxn modelId="{2655F510-BCEC-4EF9-A57C-8F97BDECE0BD}" type="presOf" srcId="{870D852D-78AC-448F-A522-06405A361AC2}" destId="{4D027674-01AD-482F-A390-70706914E9C7}" srcOrd="0" destOrd="0" presId="urn:microsoft.com/office/officeart/2005/8/layout/lProcess2"/>
    <dgm:cxn modelId="{4F42BE24-3E22-4F14-BE0B-C1E139413318}" type="presOf" srcId="{21C73069-15D6-4222-BC2C-A85AAE33E628}" destId="{CDA8F6B0-FCE5-4650-B0A4-4E7EE9E82997}" srcOrd="1" destOrd="0" presId="urn:microsoft.com/office/officeart/2005/8/layout/lProcess2"/>
    <dgm:cxn modelId="{18D0BC5E-DCFB-405C-A278-9E5A4F2B84A9}" srcId="{1755E4EF-CFBC-4FAC-A2A0-85810D62C8F0}" destId="{5E462A06-EEA5-4D93-BCF6-ECC591BC2600}" srcOrd="0" destOrd="0" parTransId="{23D669C1-ED02-4ACB-B4A1-0AAA6FE61A98}" sibTransId="{A238C179-0963-4F58-9E00-04A0AA3AB829}"/>
    <dgm:cxn modelId="{330EAB43-554B-4C4A-A8B0-D9D2079E0AAC}" srcId="{870D852D-78AC-448F-A522-06405A361AC2}" destId="{98E2EAD4-1EA5-458E-BD3B-8F976AC9C238}" srcOrd="1" destOrd="0" parTransId="{E4F7BFC6-20D5-48F6-8C63-8CD077F906C2}" sibTransId="{D13F663F-F2F6-489F-836B-3F4E21BC7644}"/>
    <dgm:cxn modelId="{101E6C73-98F9-41F1-A05D-4F43DD2A1367}" srcId="{05D2C41D-81B3-419F-AD2A-86311CF78551}" destId="{21C73069-15D6-4222-BC2C-A85AAE33E628}" srcOrd="2" destOrd="0" parTransId="{BE3C4375-89ED-4662-9323-2058B005C456}" sibTransId="{F98ED985-3426-4AA5-8CCE-D2F26EEF87D2}"/>
    <dgm:cxn modelId="{F8B50986-B285-4433-B2EB-1920C236AB8E}" type="presOf" srcId="{1755E4EF-CFBC-4FAC-A2A0-85810D62C8F0}" destId="{A774E4B3-B4BA-4E96-BB20-62ADC2FE7B22}" srcOrd="0" destOrd="0" presId="urn:microsoft.com/office/officeart/2005/8/layout/lProcess2"/>
    <dgm:cxn modelId="{C5950DA4-72C7-495C-ACD5-4526F2D4E299}" type="presOf" srcId="{21C73069-15D6-4222-BC2C-A85AAE33E628}" destId="{71C1131B-EF1E-4BE2-A208-35301546D025}" srcOrd="0" destOrd="0" presId="urn:microsoft.com/office/officeart/2005/8/layout/lProcess2"/>
    <dgm:cxn modelId="{198ABCB8-0629-4FDB-9C92-5D0FC40688BF}" type="presOf" srcId="{1755E4EF-CFBC-4FAC-A2A0-85810D62C8F0}" destId="{97B5470E-3A1C-4C68-93C3-429AD58308CE}" srcOrd="1" destOrd="0" presId="urn:microsoft.com/office/officeart/2005/8/layout/lProcess2"/>
    <dgm:cxn modelId="{BDEED6C0-9F67-4F79-9B38-C7D4095ED207}" type="presOf" srcId="{5E462A06-EEA5-4D93-BCF6-ECC591BC2600}" destId="{B181E6F4-5935-470B-A38B-7ACC507F2835}" srcOrd="0" destOrd="0" presId="urn:microsoft.com/office/officeart/2005/8/layout/lProcess2"/>
    <dgm:cxn modelId="{873041CE-8FBD-4C7E-BCD3-99E0A28E8F52}" type="presOf" srcId="{0B72F60A-0F79-4221-99E1-BAB5E9AAD5FC}" destId="{EC1FA77D-3C39-444A-B058-DF79AE8E3600}" srcOrd="0" destOrd="0" presId="urn:microsoft.com/office/officeart/2005/8/layout/lProcess2"/>
    <dgm:cxn modelId="{B2E100DD-6E97-4ADA-8964-94759E2A005D}" srcId="{05D2C41D-81B3-419F-AD2A-86311CF78551}" destId="{870D852D-78AC-448F-A522-06405A361AC2}" srcOrd="0" destOrd="0" parTransId="{1D2E9A47-D7D8-46C3-A999-376727FBD286}" sibTransId="{593711F5-63CF-47F1-809E-454D953E19E7}"/>
    <dgm:cxn modelId="{359616DE-7331-4708-8CC8-D10B3F8D3F36}" type="presOf" srcId="{05D2C41D-81B3-419F-AD2A-86311CF78551}" destId="{3B2CA712-28E9-475F-A60B-394AFE9B138F}" srcOrd="0" destOrd="0" presId="urn:microsoft.com/office/officeart/2005/8/layout/lProcess2"/>
    <dgm:cxn modelId="{7C443DE9-7C1C-424A-8354-DF848B52D33C}" type="presOf" srcId="{98E2EAD4-1EA5-458E-BD3B-8F976AC9C238}" destId="{24DA1DA5-0EC3-4896-BF8B-8560F2C26CBE}" srcOrd="0" destOrd="0" presId="urn:microsoft.com/office/officeart/2005/8/layout/lProcess2"/>
    <dgm:cxn modelId="{5CF860EE-3CB2-4FB2-80AF-D5C5361994C3}" type="presOf" srcId="{870D852D-78AC-448F-A522-06405A361AC2}" destId="{6BFB02CB-8A2C-4FB4-BAE9-B0EE40F91A39}" srcOrd="1" destOrd="0" presId="urn:microsoft.com/office/officeart/2005/8/layout/lProcess2"/>
    <dgm:cxn modelId="{46CE89EE-9FE6-4715-B403-A40833E6871C}" srcId="{05D2C41D-81B3-419F-AD2A-86311CF78551}" destId="{1755E4EF-CFBC-4FAC-A2A0-85810D62C8F0}" srcOrd="1" destOrd="0" parTransId="{3D2A07D8-EF06-4F73-AC37-495D39B01A03}" sibTransId="{E41F4098-439A-4BBA-9C6C-8AF51F037201}"/>
    <dgm:cxn modelId="{BD6BADF2-A691-4EE0-A6ED-B25BA4C5FE1A}" srcId="{870D852D-78AC-448F-A522-06405A361AC2}" destId="{0B72F60A-0F79-4221-99E1-BAB5E9AAD5FC}" srcOrd="0" destOrd="0" parTransId="{2F4136F3-F98D-4519-89FC-427DF5B9D372}" sibTransId="{9A7F2AAD-E6D0-4C8B-B3EC-81CBBF31E492}"/>
    <dgm:cxn modelId="{031E6C12-CC39-4761-A280-D4D55D9C124B}" type="presParOf" srcId="{3B2CA712-28E9-475F-A60B-394AFE9B138F}" destId="{B6368A80-CCE1-4123-8C2B-84C59FFF765B}" srcOrd="0" destOrd="0" presId="urn:microsoft.com/office/officeart/2005/8/layout/lProcess2"/>
    <dgm:cxn modelId="{4C69BB0B-28A9-46CD-8728-29BDDB841568}" type="presParOf" srcId="{B6368A80-CCE1-4123-8C2B-84C59FFF765B}" destId="{4D027674-01AD-482F-A390-70706914E9C7}" srcOrd="0" destOrd="0" presId="urn:microsoft.com/office/officeart/2005/8/layout/lProcess2"/>
    <dgm:cxn modelId="{F5FF20F5-0E61-49B1-BD93-E898D0EB6DCB}" type="presParOf" srcId="{B6368A80-CCE1-4123-8C2B-84C59FFF765B}" destId="{6BFB02CB-8A2C-4FB4-BAE9-B0EE40F91A39}" srcOrd="1" destOrd="0" presId="urn:microsoft.com/office/officeart/2005/8/layout/lProcess2"/>
    <dgm:cxn modelId="{7E2D48A3-6C11-445B-9C39-C90F0CA0CECA}" type="presParOf" srcId="{B6368A80-CCE1-4123-8C2B-84C59FFF765B}" destId="{B892A719-782D-4250-9321-5E08E017AF36}" srcOrd="2" destOrd="0" presId="urn:microsoft.com/office/officeart/2005/8/layout/lProcess2"/>
    <dgm:cxn modelId="{4BCEF07C-8BEE-4C99-8744-ADECAC79E9A6}" type="presParOf" srcId="{B892A719-782D-4250-9321-5E08E017AF36}" destId="{76E80E94-47AD-46FE-9249-37B06F7A290D}" srcOrd="0" destOrd="0" presId="urn:microsoft.com/office/officeart/2005/8/layout/lProcess2"/>
    <dgm:cxn modelId="{0A1C5610-152A-45C0-AE36-B1BEC71D5BA0}" type="presParOf" srcId="{76E80E94-47AD-46FE-9249-37B06F7A290D}" destId="{EC1FA77D-3C39-444A-B058-DF79AE8E3600}" srcOrd="0" destOrd="0" presId="urn:microsoft.com/office/officeart/2005/8/layout/lProcess2"/>
    <dgm:cxn modelId="{D5E6BD3F-9849-451B-B8D9-CF01EFA33CCF}" type="presParOf" srcId="{76E80E94-47AD-46FE-9249-37B06F7A290D}" destId="{CEDBCD1C-9C3B-4D31-A9B6-4AC6CAC16CDF}" srcOrd="1" destOrd="0" presId="urn:microsoft.com/office/officeart/2005/8/layout/lProcess2"/>
    <dgm:cxn modelId="{8CC1244E-0ED0-4869-B465-23D71C6B21AF}" type="presParOf" srcId="{76E80E94-47AD-46FE-9249-37B06F7A290D}" destId="{24DA1DA5-0EC3-4896-BF8B-8560F2C26CBE}" srcOrd="2" destOrd="0" presId="urn:microsoft.com/office/officeart/2005/8/layout/lProcess2"/>
    <dgm:cxn modelId="{1F731FA5-3594-4270-9BD3-F75A66505423}" type="presParOf" srcId="{3B2CA712-28E9-475F-A60B-394AFE9B138F}" destId="{8401F069-2F9B-429B-963A-BA4FD81DE7A4}" srcOrd="1" destOrd="0" presId="urn:microsoft.com/office/officeart/2005/8/layout/lProcess2"/>
    <dgm:cxn modelId="{D294321A-CD39-4F6F-93F4-123B38E5AD81}" type="presParOf" srcId="{3B2CA712-28E9-475F-A60B-394AFE9B138F}" destId="{E4B3113E-E518-4346-8099-F2E23CD8B14B}" srcOrd="2" destOrd="0" presId="urn:microsoft.com/office/officeart/2005/8/layout/lProcess2"/>
    <dgm:cxn modelId="{986DCF00-3E20-441A-8107-1457C575D8F9}" type="presParOf" srcId="{E4B3113E-E518-4346-8099-F2E23CD8B14B}" destId="{A774E4B3-B4BA-4E96-BB20-62ADC2FE7B22}" srcOrd="0" destOrd="0" presId="urn:microsoft.com/office/officeart/2005/8/layout/lProcess2"/>
    <dgm:cxn modelId="{EDDB9D78-B80D-4EF9-B9BC-5A2DE8A43441}" type="presParOf" srcId="{E4B3113E-E518-4346-8099-F2E23CD8B14B}" destId="{97B5470E-3A1C-4C68-93C3-429AD58308CE}" srcOrd="1" destOrd="0" presId="urn:microsoft.com/office/officeart/2005/8/layout/lProcess2"/>
    <dgm:cxn modelId="{496D2CC3-020A-472D-AFDF-A9B087DC7F1B}" type="presParOf" srcId="{E4B3113E-E518-4346-8099-F2E23CD8B14B}" destId="{294FF25F-4497-45BB-91ED-CFF64C0ABC15}" srcOrd="2" destOrd="0" presId="urn:microsoft.com/office/officeart/2005/8/layout/lProcess2"/>
    <dgm:cxn modelId="{8E5956DF-878D-4CAA-9043-2AB36423E518}" type="presParOf" srcId="{294FF25F-4497-45BB-91ED-CFF64C0ABC15}" destId="{5E9AABBA-C042-4889-BF70-43B9F2ECDA94}" srcOrd="0" destOrd="0" presId="urn:microsoft.com/office/officeart/2005/8/layout/lProcess2"/>
    <dgm:cxn modelId="{1B134F03-5509-4A47-BB85-5647FE613E42}" type="presParOf" srcId="{5E9AABBA-C042-4889-BF70-43B9F2ECDA94}" destId="{B181E6F4-5935-470B-A38B-7ACC507F2835}" srcOrd="0" destOrd="0" presId="urn:microsoft.com/office/officeart/2005/8/layout/lProcess2"/>
    <dgm:cxn modelId="{FB41920A-BFBF-4367-9FFB-91CFF76AB13C}" type="presParOf" srcId="{3B2CA712-28E9-475F-A60B-394AFE9B138F}" destId="{AF676BF0-5FA8-4259-AF48-E23DA90DD02A}" srcOrd="3" destOrd="0" presId="urn:microsoft.com/office/officeart/2005/8/layout/lProcess2"/>
    <dgm:cxn modelId="{B0CE0E10-FF7E-4F56-A0DF-9B0FC90D7520}" type="presParOf" srcId="{3B2CA712-28E9-475F-A60B-394AFE9B138F}" destId="{21EA6734-9E40-4B5F-BEB5-D9C4AEAB912A}" srcOrd="4" destOrd="0" presId="urn:microsoft.com/office/officeart/2005/8/layout/lProcess2"/>
    <dgm:cxn modelId="{25A69DA4-ECC1-477A-BBD5-539F0E25A52F}" type="presParOf" srcId="{21EA6734-9E40-4B5F-BEB5-D9C4AEAB912A}" destId="{71C1131B-EF1E-4BE2-A208-35301546D025}" srcOrd="0" destOrd="0" presId="urn:microsoft.com/office/officeart/2005/8/layout/lProcess2"/>
    <dgm:cxn modelId="{DB871257-CE04-4963-805E-C1D02549A81C}" type="presParOf" srcId="{21EA6734-9E40-4B5F-BEB5-D9C4AEAB912A}" destId="{CDA8F6B0-FCE5-4650-B0A4-4E7EE9E82997}" srcOrd="1" destOrd="0" presId="urn:microsoft.com/office/officeart/2005/8/layout/lProcess2"/>
    <dgm:cxn modelId="{D8986BD9-2B14-40CB-96F3-33993AD67829}" type="presParOf" srcId="{21EA6734-9E40-4B5F-BEB5-D9C4AEAB912A}" destId="{86218DBD-E8DD-4CDA-A77E-45741C932B68}" srcOrd="2" destOrd="0" presId="urn:microsoft.com/office/officeart/2005/8/layout/lProcess2"/>
    <dgm:cxn modelId="{BD4FCBED-060E-465A-B543-187C9673D84D}" type="presParOf" srcId="{86218DBD-E8DD-4CDA-A77E-45741C932B68}" destId="{AC29C40A-832A-40AD-B919-2AC90B090615}"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33688B-FE39-4F46-89A8-414023BA1C51}"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GB"/>
        </a:p>
      </dgm:t>
    </dgm:pt>
    <dgm:pt modelId="{E0DA67BA-66CC-46F7-9A8C-05BFCA0EB3A7}">
      <dgm:prSet phldrT="[Text]"/>
      <dgm:spPr/>
      <dgm:t>
        <a:bodyPr/>
        <a:lstStyle/>
        <a:p>
          <a:pPr algn="l"/>
          <a:r>
            <a:rPr lang="en-GB" dirty="0"/>
            <a:t>Outcome of the support</a:t>
          </a:r>
        </a:p>
      </dgm:t>
    </dgm:pt>
    <dgm:pt modelId="{D2D20E48-7F7B-4174-90D5-7152BD7BE6FD}" type="parTrans" cxnId="{14B0DCB1-37EF-4CB0-BD11-AB8DBB88055E}">
      <dgm:prSet/>
      <dgm:spPr/>
      <dgm:t>
        <a:bodyPr/>
        <a:lstStyle/>
        <a:p>
          <a:endParaRPr lang="en-GB"/>
        </a:p>
      </dgm:t>
    </dgm:pt>
    <dgm:pt modelId="{06F94741-26C6-4200-94B6-1A60531E7D4D}" type="sibTrans" cxnId="{14B0DCB1-37EF-4CB0-BD11-AB8DBB88055E}">
      <dgm:prSet/>
      <dgm:spPr/>
      <dgm:t>
        <a:bodyPr/>
        <a:lstStyle/>
        <a:p>
          <a:endParaRPr lang="en-GB"/>
        </a:p>
      </dgm:t>
    </dgm:pt>
    <dgm:pt modelId="{08575FC9-A504-4DA1-A003-C843EAD414ED}">
      <dgm:prSet phldrT="[Text]"/>
      <dgm:spPr/>
      <dgm:t>
        <a:bodyPr/>
        <a:lstStyle/>
        <a:p>
          <a:r>
            <a:rPr lang="en-US" dirty="0"/>
            <a:t>Participants in education or training on leaving </a:t>
          </a:r>
          <a:endParaRPr lang="en-GB" dirty="0"/>
        </a:p>
      </dgm:t>
    </dgm:pt>
    <dgm:pt modelId="{EE08405F-1B32-4A03-83EA-DF625DCF4D24}" type="parTrans" cxnId="{A4CE25BE-73E1-42D6-AA72-88612F20D2AA}">
      <dgm:prSet/>
      <dgm:spPr/>
      <dgm:t>
        <a:bodyPr/>
        <a:lstStyle/>
        <a:p>
          <a:endParaRPr lang="en-GB"/>
        </a:p>
      </dgm:t>
    </dgm:pt>
    <dgm:pt modelId="{3620FBE8-22DE-41C9-B18E-FF58D15C4FE1}" type="sibTrans" cxnId="{A4CE25BE-73E1-42D6-AA72-88612F20D2AA}">
      <dgm:prSet/>
      <dgm:spPr/>
      <dgm:t>
        <a:bodyPr/>
        <a:lstStyle/>
        <a:p>
          <a:endParaRPr lang="en-GB"/>
        </a:p>
      </dgm:t>
    </dgm:pt>
    <dgm:pt modelId="{4B29D003-31D0-46CB-A75F-FA28531BBDBB}">
      <dgm:prSet phldrT="[Text]"/>
      <dgm:spPr/>
      <dgm:t>
        <a:bodyPr/>
        <a:lstStyle/>
        <a:p>
          <a:r>
            <a:rPr lang="en-US" dirty="0"/>
            <a:t>Unemployed participants in employment incl. self-employment on leaving</a:t>
          </a:r>
          <a:endParaRPr lang="en-GB" dirty="0"/>
        </a:p>
      </dgm:t>
    </dgm:pt>
    <dgm:pt modelId="{07FFA3DA-8DA7-450B-BBF6-2A70FB79BC1F}" type="parTrans" cxnId="{8ACEB7BB-C995-4DF3-95EF-B618AB5C0749}">
      <dgm:prSet/>
      <dgm:spPr/>
      <dgm:t>
        <a:bodyPr/>
        <a:lstStyle/>
        <a:p>
          <a:endParaRPr lang="en-GB"/>
        </a:p>
      </dgm:t>
    </dgm:pt>
    <dgm:pt modelId="{B819160F-BA53-4821-BE2F-34B5A80EF60C}" type="sibTrans" cxnId="{8ACEB7BB-C995-4DF3-95EF-B618AB5C0749}">
      <dgm:prSet/>
      <dgm:spPr/>
      <dgm:t>
        <a:bodyPr/>
        <a:lstStyle/>
        <a:p>
          <a:endParaRPr lang="en-GB"/>
        </a:p>
      </dgm:t>
    </dgm:pt>
    <dgm:pt modelId="{20DA6A20-780C-4F16-B513-ABEF17EC1D62}">
      <dgm:prSet phldrT="[Text]" custT="1"/>
      <dgm:spPr/>
      <dgm:t>
        <a:bodyPr/>
        <a:lstStyle/>
        <a:p>
          <a:r>
            <a:rPr lang="en-GB" sz="2000" dirty="0"/>
            <a:t>Unemployed</a:t>
          </a:r>
        </a:p>
      </dgm:t>
    </dgm:pt>
    <dgm:pt modelId="{22C0177A-3E90-43A3-81C8-228E437715CA}" type="parTrans" cxnId="{59E8B049-ECA8-4B6F-BF07-F152DD24431A}">
      <dgm:prSet/>
      <dgm:spPr/>
      <dgm:t>
        <a:bodyPr/>
        <a:lstStyle/>
        <a:p>
          <a:endParaRPr lang="en-GB"/>
        </a:p>
      </dgm:t>
    </dgm:pt>
    <dgm:pt modelId="{3ADFC5EF-1B67-40F9-930D-57F8AFD40A1B}" type="sibTrans" cxnId="{59E8B049-ECA8-4B6F-BF07-F152DD24431A}">
      <dgm:prSet/>
      <dgm:spPr/>
      <dgm:t>
        <a:bodyPr/>
        <a:lstStyle/>
        <a:p>
          <a:endParaRPr lang="en-GB"/>
        </a:p>
      </dgm:t>
    </dgm:pt>
    <dgm:pt modelId="{66E8AE89-73AE-4098-8B48-DE0D29114490}">
      <dgm:prSet phldrT="[Text]" custT="1"/>
      <dgm:spPr/>
      <dgm:t>
        <a:bodyPr/>
        <a:lstStyle/>
        <a:p>
          <a:r>
            <a:rPr lang="en-GB" sz="2000" dirty="0"/>
            <a:t>Inactive</a:t>
          </a:r>
        </a:p>
      </dgm:t>
    </dgm:pt>
    <dgm:pt modelId="{30FFA9E8-E8FC-4C5B-A81C-9EAE8459A8A3}" type="parTrans" cxnId="{86AB9BC0-5B83-4AA2-80F1-6211D93185AD}">
      <dgm:prSet/>
      <dgm:spPr/>
      <dgm:t>
        <a:bodyPr/>
        <a:lstStyle/>
        <a:p>
          <a:endParaRPr lang="en-GB"/>
        </a:p>
      </dgm:t>
    </dgm:pt>
    <dgm:pt modelId="{05786D75-38C6-4B9C-B1B9-BF1BAEF32CFC}" type="sibTrans" cxnId="{86AB9BC0-5B83-4AA2-80F1-6211D93185AD}">
      <dgm:prSet/>
      <dgm:spPr/>
      <dgm:t>
        <a:bodyPr/>
        <a:lstStyle/>
        <a:p>
          <a:endParaRPr lang="en-GB"/>
        </a:p>
      </dgm:t>
    </dgm:pt>
    <dgm:pt modelId="{FDD6E5C8-3315-4185-9061-492DAA7B0FEF}">
      <dgm:prSet phldrT="[Text]"/>
      <dgm:spPr/>
      <dgm:t>
        <a:bodyPr/>
        <a:lstStyle/>
        <a:p>
          <a:r>
            <a:rPr lang="en-GB" dirty="0"/>
            <a:t>Participants</a:t>
          </a:r>
        </a:p>
      </dgm:t>
    </dgm:pt>
    <dgm:pt modelId="{E55ACEED-8611-44D3-BB05-61FA5AD71A5F}" type="parTrans" cxnId="{B8606A76-426C-4349-BB80-7C685428C78A}">
      <dgm:prSet/>
      <dgm:spPr/>
      <dgm:t>
        <a:bodyPr/>
        <a:lstStyle/>
        <a:p>
          <a:endParaRPr lang="en-GB"/>
        </a:p>
      </dgm:t>
    </dgm:pt>
    <dgm:pt modelId="{C48DCBF5-31B7-4A8F-B709-0A01B4E806F1}" type="sibTrans" cxnId="{B8606A76-426C-4349-BB80-7C685428C78A}">
      <dgm:prSet/>
      <dgm:spPr/>
      <dgm:t>
        <a:bodyPr/>
        <a:lstStyle/>
        <a:p>
          <a:endParaRPr lang="en-GB"/>
        </a:p>
      </dgm:t>
    </dgm:pt>
    <dgm:pt modelId="{9633C9C0-C0B2-44B7-8F28-C47390B1F113}">
      <dgm:prSet phldrT="[Text]"/>
      <dgm:spPr/>
      <dgm:t>
        <a:bodyPr/>
        <a:lstStyle/>
        <a:p>
          <a:r>
            <a:rPr lang="en-GB" dirty="0"/>
            <a:t>Women</a:t>
          </a:r>
        </a:p>
      </dgm:t>
    </dgm:pt>
    <dgm:pt modelId="{D2010CF2-F562-47A5-B385-31581E714A71}" type="parTrans" cxnId="{821C6481-7A2E-4625-B08C-CB1F1D7D4CE3}">
      <dgm:prSet/>
      <dgm:spPr/>
      <dgm:t>
        <a:bodyPr/>
        <a:lstStyle/>
        <a:p>
          <a:endParaRPr lang="en-GB"/>
        </a:p>
      </dgm:t>
    </dgm:pt>
    <dgm:pt modelId="{0413C872-789B-4905-B9D4-DE291A0F536F}" type="sibTrans" cxnId="{821C6481-7A2E-4625-B08C-CB1F1D7D4CE3}">
      <dgm:prSet/>
      <dgm:spPr/>
      <dgm:t>
        <a:bodyPr/>
        <a:lstStyle/>
        <a:p>
          <a:endParaRPr lang="en-GB"/>
        </a:p>
      </dgm:t>
    </dgm:pt>
    <dgm:pt modelId="{DB87BB34-6651-4ED6-A198-09D220149B2B}">
      <dgm:prSet phldrT="[Text]"/>
      <dgm:spPr/>
      <dgm:t>
        <a:bodyPr/>
        <a:lstStyle/>
        <a:p>
          <a:r>
            <a:rPr lang="en-GB" dirty="0"/>
            <a:t>People with disabilities</a:t>
          </a:r>
        </a:p>
      </dgm:t>
    </dgm:pt>
    <dgm:pt modelId="{A960CADB-6761-4B14-8C23-3335AB156026}" type="parTrans" cxnId="{C82013FA-9250-44BA-8795-9A17B831A3EE}">
      <dgm:prSet/>
      <dgm:spPr/>
      <dgm:t>
        <a:bodyPr/>
        <a:lstStyle/>
        <a:p>
          <a:endParaRPr lang="en-GB"/>
        </a:p>
      </dgm:t>
    </dgm:pt>
    <dgm:pt modelId="{14F1D2E3-029C-452F-A860-793B07693565}" type="sibTrans" cxnId="{C82013FA-9250-44BA-8795-9A17B831A3EE}">
      <dgm:prSet/>
      <dgm:spPr/>
      <dgm:t>
        <a:bodyPr/>
        <a:lstStyle/>
        <a:p>
          <a:endParaRPr lang="en-GB"/>
        </a:p>
      </dgm:t>
    </dgm:pt>
    <dgm:pt modelId="{42F300B4-43CF-48CD-971A-86DC65C27357}">
      <dgm:prSet phldrT="[Text]"/>
      <dgm:spPr/>
      <dgm:t>
        <a:bodyPr/>
        <a:lstStyle/>
        <a:p>
          <a:r>
            <a:rPr lang="en-GB" dirty="0"/>
            <a:t>People over 50 years old</a:t>
          </a:r>
        </a:p>
      </dgm:t>
    </dgm:pt>
    <dgm:pt modelId="{9FF3E9E9-F298-4189-9B04-1944D57D418F}" type="parTrans" cxnId="{A81A1337-4AE7-4020-9D7E-DEB186C4DB2D}">
      <dgm:prSet/>
      <dgm:spPr/>
      <dgm:t>
        <a:bodyPr/>
        <a:lstStyle/>
        <a:p>
          <a:endParaRPr lang="en-GB"/>
        </a:p>
      </dgm:t>
    </dgm:pt>
    <dgm:pt modelId="{9A8FB1E4-A915-437C-923D-9B4461C3AFD9}" type="sibTrans" cxnId="{A81A1337-4AE7-4020-9D7E-DEB186C4DB2D}">
      <dgm:prSet/>
      <dgm:spPr/>
      <dgm:t>
        <a:bodyPr/>
        <a:lstStyle/>
        <a:p>
          <a:endParaRPr lang="en-GB"/>
        </a:p>
      </dgm:t>
    </dgm:pt>
    <dgm:pt modelId="{82B8A6C1-446E-4F56-B673-377544C4D87E}">
      <dgm:prSet phldrT="[Text]"/>
      <dgm:spPr/>
      <dgm:t>
        <a:bodyPr/>
        <a:lstStyle/>
        <a:p>
          <a:r>
            <a:rPr lang="en-GB" dirty="0"/>
            <a:t>People from ethnic minorities</a:t>
          </a:r>
        </a:p>
      </dgm:t>
    </dgm:pt>
    <dgm:pt modelId="{28FB3D11-0600-4063-96DA-C9AFE0F28567}" type="parTrans" cxnId="{C512D1FF-85C7-496B-9420-C3A1BC2414DE}">
      <dgm:prSet/>
      <dgm:spPr/>
      <dgm:t>
        <a:bodyPr/>
        <a:lstStyle/>
        <a:p>
          <a:endParaRPr lang="en-GB"/>
        </a:p>
      </dgm:t>
    </dgm:pt>
    <dgm:pt modelId="{0F1D5172-3EB1-457A-A5FB-C67BCA560E00}" type="sibTrans" cxnId="{C512D1FF-85C7-496B-9420-C3A1BC2414DE}">
      <dgm:prSet/>
      <dgm:spPr/>
      <dgm:t>
        <a:bodyPr/>
        <a:lstStyle/>
        <a:p>
          <a:endParaRPr lang="en-GB"/>
        </a:p>
      </dgm:t>
    </dgm:pt>
    <dgm:pt modelId="{E3BFFD30-3A0F-4D2C-80D5-18369EEE5BFD}">
      <dgm:prSet phldrT="[Text]"/>
      <dgm:spPr/>
      <dgm:t>
        <a:bodyPr/>
        <a:lstStyle/>
        <a:p>
          <a:r>
            <a:rPr lang="en-GB" dirty="0"/>
            <a:t>Carers</a:t>
          </a:r>
        </a:p>
      </dgm:t>
    </dgm:pt>
    <dgm:pt modelId="{B9F1B3A9-DDAC-45F4-AF6B-6EACC9A6785C}" type="parTrans" cxnId="{E9FCE24C-BA7E-4CC7-9BF7-21199AD9BDC7}">
      <dgm:prSet/>
      <dgm:spPr/>
      <dgm:t>
        <a:bodyPr/>
        <a:lstStyle/>
        <a:p>
          <a:endParaRPr lang="en-GB"/>
        </a:p>
      </dgm:t>
    </dgm:pt>
    <dgm:pt modelId="{FC3D40CD-BC40-4DD3-80FD-A420182426CA}" type="sibTrans" cxnId="{E9FCE24C-BA7E-4CC7-9BF7-21199AD9BDC7}">
      <dgm:prSet/>
      <dgm:spPr/>
      <dgm:t>
        <a:bodyPr/>
        <a:lstStyle/>
        <a:p>
          <a:endParaRPr lang="en-GB"/>
        </a:p>
      </dgm:t>
    </dgm:pt>
    <dgm:pt modelId="{AA142034-E1A9-4074-AA9D-45F22807BC28}">
      <dgm:prSet phldrT="[Text]"/>
      <dgm:spPr/>
      <dgm:t>
        <a:bodyPr/>
        <a:lstStyle/>
        <a:p>
          <a:endParaRPr lang="en-GB" dirty="0"/>
        </a:p>
      </dgm:t>
    </dgm:pt>
    <dgm:pt modelId="{3BC1D725-4396-4F85-AFDF-A2B550D95717}" type="parTrans" cxnId="{249467D7-AC1B-4F0C-BC43-2DF9603A4FD7}">
      <dgm:prSet/>
      <dgm:spPr/>
      <dgm:t>
        <a:bodyPr/>
        <a:lstStyle/>
        <a:p>
          <a:endParaRPr lang="en-GB"/>
        </a:p>
      </dgm:t>
    </dgm:pt>
    <dgm:pt modelId="{C8333800-B526-4014-9176-CFC6FE266DF2}" type="sibTrans" cxnId="{249467D7-AC1B-4F0C-BC43-2DF9603A4FD7}">
      <dgm:prSet/>
      <dgm:spPr/>
      <dgm:t>
        <a:bodyPr/>
        <a:lstStyle/>
        <a:p>
          <a:endParaRPr lang="en-GB"/>
        </a:p>
      </dgm:t>
    </dgm:pt>
    <dgm:pt modelId="{B8115455-78AE-4160-A8DE-1FC60C0C8FBF}">
      <dgm:prSet phldrT="[Text]"/>
      <dgm:spPr/>
      <dgm:t>
        <a:bodyPr/>
        <a:lstStyle/>
        <a:p>
          <a:r>
            <a:rPr lang="en-US" dirty="0"/>
            <a:t>Inactive participants into employment or job search on leaving </a:t>
          </a:r>
          <a:endParaRPr lang="en-GB" dirty="0"/>
        </a:p>
      </dgm:t>
    </dgm:pt>
    <dgm:pt modelId="{52249C98-F453-4B4A-BA67-89AA1389F014}" type="parTrans" cxnId="{D9F7D7E9-3094-4CAE-B70D-5E3805CE5C33}">
      <dgm:prSet/>
      <dgm:spPr/>
      <dgm:t>
        <a:bodyPr/>
        <a:lstStyle/>
        <a:p>
          <a:endParaRPr lang="en-GB"/>
        </a:p>
      </dgm:t>
    </dgm:pt>
    <dgm:pt modelId="{92A6044A-489D-4FE3-BAEC-C64C47F4F7FA}" type="sibTrans" cxnId="{D9F7D7E9-3094-4CAE-B70D-5E3805CE5C33}">
      <dgm:prSet/>
      <dgm:spPr/>
      <dgm:t>
        <a:bodyPr/>
        <a:lstStyle/>
        <a:p>
          <a:endParaRPr lang="en-GB"/>
        </a:p>
      </dgm:t>
    </dgm:pt>
    <dgm:pt modelId="{D5813E19-F08D-4C52-A7B7-CB08E921244F}">
      <dgm:prSet phldrT="[Text]"/>
      <dgm:spPr/>
      <dgm:t>
        <a:bodyPr/>
        <a:lstStyle/>
        <a:p>
          <a:r>
            <a:rPr lang="en-GB" dirty="0"/>
            <a:t>Participants’ employment status</a:t>
          </a:r>
        </a:p>
      </dgm:t>
    </dgm:pt>
    <dgm:pt modelId="{4968A184-B5D9-4C26-BE9D-3CF0A2658374}" type="sibTrans" cxnId="{ACFAABD1-EEB4-4932-A041-88D6639BCA11}">
      <dgm:prSet/>
      <dgm:spPr/>
      <dgm:t>
        <a:bodyPr/>
        <a:lstStyle/>
        <a:p>
          <a:endParaRPr lang="en-GB"/>
        </a:p>
      </dgm:t>
    </dgm:pt>
    <dgm:pt modelId="{5F6BA3FE-7F08-4F4C-A927-A36860A45FAE}" type="parTrans" cxnId="{ACFAABD1-EEB4-4932-A041-88D6639BCA11}">
      <dgm:prSet/>
      <dgm:spPr/>
      <dgm:t>
        <a:bodyPr/>
        <a:lstStyle/>
        <a:p>
          <a:endParaRPr lang="en-GB"/>
        </a:p>
      </dgm:t>
    </dgm:pt>
    <dgm:pt modelId="{D8D37522-7DDD-4D6C-B458-1934877A80B4}" type="pres">
      <dgm:prSet presAssocID="{1A33688B-FE39-4F46-89A8-414023BA1C51}" presName="Name0" presStyleCnt="0">
        <dgm:presLayoutVars>
          <dgm:chMax val="3"/>
          <dgm:chPref val="1"/>
          <dgm:dir/>
          <dgm:animLvl val="lvl"/>
          <dgm:resizeHandles/>
        </dgm:presLayoutVars>
      </dgm:prSet>
      <dgm:spPr/>
    </dgm:pt>
    <dgm:pt modelId="{5E292A7F-F565-413C-A10E-ECF359227A8E}" type="pres">
      <dgm:prSet presAssocID="{1A33688B-FE39-4F46-89A8-414023BA1C51}" presName="outerBox" presStyleCnt="0"/>
      <dgm:spPr/>
    </dgm:pt>
    <dgm:pt modelId="{35B45CFF-BDDD-49E8-9263-08F49B2EDD26}" type="pres">
      <dgm:prSet presAssocID="{1A33688B-FE39-4F46-89A8-414023BA1C51}" presName="outerBoxParent" presStyleLbl="node1" presStyleIdx="0" presStyleCnt="3" custLinFactNeighborX="4580" custLinFactNeighborY="1311"/>
      <dgm:spPr/>
    </dgm:pt>
    <dgm:pt modelId="{14E1A941-950C-431F-A2F7-D5ACE444873D}" type="pres">
      <dgm:prSet presAssocID="{1A33688B-FE39-4F46-89A8-414023BA1C51}" presName="outerBoxChildren" presStyleCnt="0"/>
      <dgm:spPr/>
    </dgm:pt>
    <dgm:pt modelId="{5B9BFD48-ABF8-42D1-9F2B-39227F77F198}" type="pres">
      <dgm:prSet presAssocID="{08575FC9-A504-4DA1-A003-C843EAD414ED}" presName="oChild" presStyleLbl="fgAcc1" presStyleIdx="0" presStyleCnt="10" custLinFactX="230303" custLinFactY="-26318" custLinFactNeighborX="300000" custLinFactNeighborY="-100000">
        <dgm:presLayoutVars>
          <dgm:bulletEnabled val="1"/>
        </dgm:presLayoutVars>
      </dgm:prSet>
      <dgm:spPr/>
    </dgm:pt>
    <dgm:pt modelId="{5D3D3533-1C5D-4B58-A978-343390EED6B4}" type="pres">
      <dgm:prSet presAssocID="{3620FBE8-22DE-41C9-B18E-FF58D15C4FE1}" presName="outerSibTrans" presStyleCnt="0"/>
      <dgm:spPr/>
    </dgm:pt>
    <dgm:pt modelId="{0050C918-DC1F-4E66-8D67-E130FFBD021F}" type="pres">
      <dgm:prSet presAssocID="{4B29D003-31D0-46CB-A75F-FA28531BBDBB}" presName="oChild" presStyleLbl="fgAcc1" presStyleIdx="1" presStyleCnt="10" custLinFactX="231212" custLinFactY="-18195" custLinFactNeighborX="300000" custLinFactNeighborY="-100000">
        <dgm:presLayoutVars>
          <dgm:bulletEnabled val="1"/>
        </dgm:presLayoutVars>
      </dgm:prSet>
      <dgm:spPr/>
    </dgm:pt>
    <dgm:pt modelId="{B4A58EA5-F97E-4122-805F-05E4545D5EA7}" type="pres">
      <dgm:prSet presAssocID="{B819160F-BA53-4821-BE2F-34B5A80EF60C}" presName="outerSibTrans" presStyleCnt="0"/>
      <dgm:spPr/>
    </dgm:pt>
    <dgm:pt modelId="{1C65BA27-6AF2-4467-81EC-3EBC86E0ED29}" type="pres">
      <dgm:prSet presAssocID="{B8115455-78AE-4160-A8DE-1FC60C0C8FBF}" presName="oChild" presStyleLbl="fgAcc1" presStyleIdx="2" presStyleCnt="10" custLinFactX="231212" custLinFactY="-7120" custLinFactNeighborX="300000" custLinFactNeighborY="-100000">
        <dgm:presLayoutVars>
          <dgm:bulletEnabled val="1"/>
        </dgm:presLayoutVars>
      </dgm:prSet>
      <dgm:spPr/>
    </dgm:pt>
    <dgm:pt modelId="{7B766694-C03A-44D6-B33D-AE6759B415E4}" type="pres">
      <dgm:prSet presAssocID="{1A33688B-FE39-4F46-89A8-414023BA1C51}" presName="middleBox" presStyleCnt="0"/>
      <dgm:spPr/>
    </dgm:pt>
    <dgm:pt modelId="{BB36371C-8DBA-43B1-84D2-3165EA2C8E2E}" type="pres">
      <dgm:prSet presAssocID="{1A33688B-FE39-4F46-89A8-414023BA1C51}" presName="middleBoxParent" presStyleLbl="node1" presStyleIdx="1" presStyleCnt="3" custLinFactNeighborX="-22522" custLinFactNeighborY="239"/>
      <dgm:spPr/>
    </dgm:pt>
    <dgm:pt modelId="{B314F13B-F2B7-48C1-9FBE-57DAD3DB5715}" type="pres">
      <dgm:prSet presAssocID="{1A33688B-FE39-4F46-89A8-414023BA1C51}" presName="middleBoxChildren" presStyleCnt="0"/>
      <dgm:spPr/>
    </dgm:pt>
    <dgm:pt modelId="{72508337-61F1-4570-82A2-1AB80693B08E}" type="pres">
      <dgm:prSet presAssocID="{20DA6A20-780C-4F16-B513-ABEF17EC1D62}" presName="mChild" presStyleLbl="fgAcc1" presStyleIdx="3" presStyleCnt="10" custLinFactX="100000" custLinFactY="-20750" custLinFactNeighborX="156305" custLinFactNeighborY="-100000">
        <dgm:presLayoutVars>
          <dgm:bulletEnabled val="1"/>
        </dgm:presLayoutVars>
      </dgm:prSet>
      <dgm:spPr/>
    </dgm:pt>
    <dgm:pt modelId="{5B6BD4CE-B4CA-493B-B75A-6C3E36F5F3B0}" type="pres">
      <dgm:prSet presAssocID="{3ADFC5EF-1B67-40F9-930D-57F8AFD40A1B}" presName="middleSibTrans" presStyleCnt="0"/>
      <dgm:spPr/>
    </dgm:pt>
    <dgm:pt modelId="{9A4B5C39-A1CA-459C-916E-49B542E5B468}" type="pres">
      <dgm:prSet presAssocID="{66E8AE89-73AE-4098-8B48-DE0D29114490}" presName="mChild" presStyleLbl="fgAcc1" presStyleIdx="4" presStyleCnt="10" custLinFactX="100000" custLinFactY="-2357" custLinFactNeighborX="157001" custLinFactNeighborY="-100000">
        <dgm:presLayoutVars>
          <dgm:bulletEnabled val="1"/>
        </dgm:presLayoutVars>
      </dgm:prSet>
      <dgm:spPr/>
    </dgm:pt>
    <dgm:pt modelId="{7F9D93C6-DD87-49E4-8BA9-16D312D22944}" type="pres">
      <dgm:prSet presAssocID="{1A33688B-FE39-4F46-89A8-414023BA1C51}" presName="centerBox" presStyleCnt="0"/>
      <dgm:spPr/>
    </dgm:pt>
    <dgm:pt modelId="{A652511F-2181-4D25-9EA8-0FB846AA79DD}" type="pres">
      <dgm:prSet presAssocID="{1A33688B-FE39-4F46-89A8-414023BA1C51}" presName="centerBoxParent" presStyleLbl="node1" presStyleIdx="2" presStyleCnt="3" custLinFactNeighborX="-64210" custLinFactNeighborY="-420"/>
      <dgm:spPr/>
    </dgm:pt>
    <dgm:pt modelId="{8472FA7A-0AD6-4B3F-8720-CEA0A96E2707}" type="pres">
      <dgm:prSet presAssocID="{1A33688B-FE39-4F46-89A8-414023BA1C51}" presName="centerBoxChildren" presStyleCnt="0"/>
      <dgm:spPr/>
    </dgm:pt>
    <dgm:pt modelId="{979CC5FD-F212-4AE8-8160-293A2EE87F7B}" type="pres">
      <dgm:prSet presAssocID="{9633C9C0-C0B2-44B7-8F28-C47390B1F113}" presName="cChild" presStyleLbl="fgAcc1" presStyleIdx="5" presStyleCnt="10" custLinFactX="-342621" custLinFactNeighborX="-400000" custLinFactNeighborY="-4662">
        <dgm:presLayoutVars>
          <dgm:bulletEnabled val="1"/>
        </dgm:presLayoutVars>
      </dgm:prSet>
      <dgm:spPr/>
    </dgm:pt>
    <dgm:pt modelId="{138B37E4-3130-47AE-BC9D-64BE41B4C4C8}" type="pres">
      <dgm:prSet presAssocID="{0413C872-789B-4905-B9D4-DE291A0F536F}" presName="centerSibTrans" presStyleCnt="0"/>
      <dgm:spPr/>
    </dgm:pt>
    <dgm:pt modelId="{49CFCD8E-3BF2-4CB7-92EF-891B9A935DAB}" type="pres">
      <dgm:prSet presAssocID="{DB87BB34-6651-4ED6-A198-09D220149B2B}" presName="cChild" presStyleLbl="fgAcc1" presStyleIdx="6" presStyleCnt="10" custLinFactX="-338208" custLinFactNeighborX="-400000" custLinFactNeighborY="-3730">
        <dgm:presLayoutVars>
          <dgm:bulletEnabled val="1"/>
        </dgm:presLayoutVars>
      </dgm:prSet>
      <dgm:spPr/>
    </dgm:pt>
    <dgm:pt modelId="{77A9C4AA-2405-4C60-ABF4-6DC52B10D21F}" type="pres">
      <dgm:prSet presAssocID="{14F1D2E3-029C-452F-A860-793B07693565}" presName="centerSibTrans" presStyleCnt="0"/>
      <dgm:spPr/>
    </dgm:pt>
    <dgm:pt modelId="{436EBAB4-FD91-44D4-BAD6-3CA53AF6072C}" type="pres">
      <dgm:prSet presAssocID="{42F300B4-43CF-48CD-971A-86DC65C27357}" presName="cChild" presStyleLbl="fgAcc1" presStyleIdx="7" presStyleCnt="10" custLinFactX="-336442" custLinFactNeighborX="-400000" custLinFactNeighborY="-1865">
        <dgm:presLayoutVars>
          <dgm:bulletEnabled val="1"/>
        </dgm:presLayoutVars>
      </dgm:prSet>
      <dgm:spPr/>
    </dgm:pt>
    <dgm:pt modelId="{0081A931-6325-4C8F-8955-4573E7DC0FAB}" type="pres">
      <dgm:prSet presAssocID="{9A8FB1E4-A915-437C-923D-9B4461C3AFD9}" presName="centerSibTrans" presStyleCnt="0"/>
      <dgm:spPr/>
    </dgm:pt>
    <dgm:pt modelId="{80670402-3B3E-4579-806C-DE9CF76F754E}" type="pres">
      <dgm:prSet presAssocID="{82B8A6C1-446E-4F56-B673-377544C4D87E}" presName="cChild" presStyleLbl="fgAcc1" presStyleIdx="8" presStyleCnt="10" custLinFactX="-334676" custLinFactNeighborX="-400000" custLinFactNeighborY="-932">
        <dgm:presLayoutVars>
          <dgm:bulletEnabled val="1"/>
        </dgm:presLayoutVars>
      </dgm:prSet>
      <dgm:spPr/>
    </dgm:pt>
    <dgm:pt modelId="{F72C1EF2-2A23-403A-A914-81D75BBEC7D6}" type="pres">
      <dgm:prSet presAssocID="{0F1D5172-3EB1-457A-A5FB-C67BCA560E00}" presName="centerSibTrans" presStyleCnt="0"/>
      <dgm:spPr/>
    </dgm:pt>
    <dgm:pt modelId="{2A26D7BF-D279-4F84-8DB8-CB3ACD1D87BA}" type="pres">
      <dgm:prSet presAssocID="{E3BFFD30-3A0F-4D2C-80D5-18369EEE5BFD}" presName="cChild" presStyleLbl="fgAcc1" presStyleIdx="9" presStyleCnt="10" custLinFactX="-330263" custLinFactNeighborX="-400000" custLinFactNeighborY="0">
        <dgm:presLayoutVars>
          <dgm:bulletEnabled val="1"/>
        </dgm:presLayoutVars>
      </dgm:prSet>
      <dgm:spPr/>
    </dgm:pt>
  </dgm:ptLst>
  <dgm:cxnLst>
    <dgm:cxn modelId="{A81A1337-4AE7-4020-9D7E-DEB186C4DB2D}" srcId="{FDD6E5C8-3315-4185-9061-492DAA7B0FEF}" destId="{42F300B4-43CF-48CD-971A-86DC65C27357}" srcOrd="2" destOrd="0" parTransId="{9FF3E9E9-F298-4189-9B04-1944D57D418F}" sibTransId="{9A8FB1E4-A915-437C-923D-9B4461C3AFD9}"/>
    <dgm:cxn modelId="{2350B566-8A70-49E7-AA19-85FDE2C8D0B5}" type="presOf" srcId="{08575FC9-A504-4DA1-A003-C843EAD414ED}" destId="{5B9BFD48-ABF8-42D1-9F2B-39227F77F198}" srcOrd="0" destOrd="0" presId="urn:microsoft.com/office/officeart/2005/8/layout/target2"/>
    <dgm:cxn modelId="{59E8B049-ECA8-4B6F-BF07-F152DD24431A}" srcId="{D5813E19-F08D-4C52-A7B7-CB08E921244F}" destId="{20DA6A20-780C-4F16-B513-ABEF17EC1D62}" srcOrd="0" destOrd="0" parTransId="{22C0177A-3E90-43A3-81C8-228E437715CA}" sibTransId="{3ADFC5EF-1B67-40F9-930D-57F8AFD40A1B}"/>
    <dgm:cxn modelId="{E9FCE24C-BA7E-4CC7-9BF7-21199AD9BDC7}" srcId="{FDD6E5C8-3315-4185-9061-492DAA7B0FEF}" destId="{E3BFFD30-3A0F-4D2C-80D5-18369EEE5BFD}" srcOrd="4" destOrd="0" parTransId="{B9F1B3A9-DDAC-45F4-AF6B-6EACC9A6785C}" sibTransId="{FC3D40CD-BC40-4DD3-80FD-A420182426CA}"/>
    <dgm:cxn modelId="{6027FB6E-7925-483A-8659-00A781C778DC}" type="presOf" srcId="{FDD6E5C8-3315-4185-9061-492DAA7B0FEF}" destId="{A652511F-2181-4D25-9EA8-0FB846AA79DD}" srcOrd="0" destOrd="0" presId="urn:microsoft.com/office/officeart/2005/8/layout/target2"/>
    <dgm:cxn modelId="{B8606A76-426C-4349-BB80-7C685428C78A}" srcId="{1A33688B-FE39-4F46-89A8-414023BA1C51}" destId="{FDD6E5C8-3315-4185-9061-492DAA7B0FEF}" srcOrd="2" destOrd="0" parTransId="{E55ACEED-8611-44D3-BB05-61FA5AD71A5F}" sibTransId="{C48DCBF5-31B7-4A8F-B709-0A01B4E806F1}"/>
    <dgm:cxn modelId="{82D92B78-043A-4CEA-A65D-43299A0EFB39}" type="presOf" srcId="{66E8AE89-73AE-4098-8B48-DE0D29114490}" destId="{9A4B5C39-A1CA-459C-916E-49B542E5B468}" srcOrd="0" destOrd="0" presId="urn:microsoft.com/office/officeart/2005/8/layout/target2"/>
    <dgm:cxn modelId="{821C6481-7A2E-4625-B08C-CB1F1D7D4CE3}" srcId="{FDD6E5C8-3315-4185-9061-492DAA7B0FEF}" destId="{9633C9C0-C0B2-44B7-8F28-C47390B1F113}" srcOrd="0" destOrd="0" parTransId="{D2010CF2-F562-47A5-B385-31581E714A71}" sibTransId="{0413C872-789B-4905-B9D4-DE291A0F536F}"/>
    <dgm:cxn modelId="{745317A1-2780-410A-9818-8F92EAD01C07}" type="presOf" srcId="{4B29D003-31D0-46CB-A75F-FA28531BBDBB}" destId="{0050C918-DC1F-4E66-8D67-E130FFBD021F}" srcOrd="0" destOrd="0" presId="urn:microsoft.com/office/officeart/2005/8/layout/target2"/>
    <dgm:cxn modelId="{14B0DCB1-37EF-4CB0-BD11-AB8DBB88055E}" srcId="{1A33688B-FE39-4F46-89A8-414023BA1C51}" destId="{E0DA67BA-66CC-46F7-9A8C-05BFCA0EB3A7}" srcOrd="0" destOrd="0" parTransId="{D2D20E48-7F7B-4174-90D5-7152BD7BE6FD}" sibTransId="{06F94741-26C6-4200-94B6-1A60531E7D4D}"/>
    <dgm:cxn modelId="{566B3FBB-F557-4C9B-AC79-F2B16ABD467F}" type="presOf" srcId="{D5813E19-F08D-4C52-A7B7-CB08E921244F}" destId="{BB36371C-8DBA-43B1-84D2-3165EA2C8E2E}" srcOrd="0" destOrd="0" presId="urn:microsoft.com/office/officeart/2005/8/layout/target2"/>
    <dgm:cxn modelId="{8ACEB7BB-C995-4DF3-95EF-B618AB5C0749}" srcId="{E0DA67BA-66CC-46F7-9A8C-05BFCA0EB3A7}" destId="{4B29D003-31D0-46CB-A75F-FA28531BBDBB}" srcOrd="1" destOrd="0" parTransId="{07FFA3DA-8DA7-450B-BBF6-2A70FB79BC1F}" sibTransId="{B819160F-BA53-4821-BE2F-34B5A80EF60C}"/>
    <dgm:cxn modelId="{752698BD-F186-4CD3-B8CB-7CA29DBF4D26}" type="presOf" srcId="{82B8A6C1-446E-4F56-B673-377544C4D87E}" destId="{80670402-3B3E-4579-806C-DE9CF76F754E}" srcOrd="0" destOrd="0" presId="urn:microsoft.com/office/officeart/2005/8/layout/target2"/>
    <dgm:cxn modelId="{A4CE25BE-73E1-42D6-AA72-88612F20D2AA}" srcId="{E0DA67BA-66CC-46F7-9A8C-05BFCA0EB3A7}" destId="{08575FC9-A504-4DA1-A003-C843EAD414ED}" srcOrd="0" destOrd="0" parTransId="{EE08405F-1B32-4A03-83EA-DF625DCF4D24}" sibTransId="{3620FBE8-22DE-41C9-B18E-FF58D15C4FE1}"/>
    <dgm:cxn modelId="{86AB9BC0-5B83-4AA2-80F1-6211D93185AD}" srcId="{D5813E19-F08D-4C52-A7B7-CB08E921244F}" destId="{66E8AE89-73AE-4098-8B48-DE0D29114490}" srcOrd="1" destOrd="0" parTransId="{30FFA9E8-E8FC-4C5B-A81C-9EAE8459A8A3}" sibTransId="{05786D75-38C6-4B9C-B1B9-BF1BAEF32CFC}"/>
    <dgm:cxn modelId="{FCD98AC1-C96D-48E3-A6ED-9746E6C818C4}" type="presOf" srcId="{E3BFFD30-3A0F-4D2C-80D5-18369EEE5BFD}" destId="{2A26D7BF-D279-4F84-8DB8-CB3ACD1D87BA}" srcOrd="0" destOrd="0" presId="urn:microsoft.com/office/officeart/2005/8/layout/target2"/>
    <dgm:cxn modelId="{EF68E5C7-C6DB-48FD-9268-7FB909F5D070}" type="presOf" srcId="{1A33688B-FE39-4F46-89A8-414023BA1C51}" destId="{D8D37522-7DDD-4D6C-B458-1934877A80B4}" srcOrd="0" destOrd="0" presId="urn:microsoft.com/office/officeart/2005/8/layout/target2"/>
    <dgm:cxn modelId="{ACFAABD1-EEB4-4932-A041-88D6639BCA11}" srcId="{1A33688B-FE39-4F46-89A8-414023BA1C51}" destId="{D5813E19-F08D-4C52-A7B7-CB08E921244F}" srcOrd="1" destOrd="0" parTransId="{5F6BA3FE-7F08-4F4C-A927-A36860A45FAE}" sibTransId="{4968A184-B5D9-4C26-BE9D-3CF0A2658374}"/>
    <dgm:cxn modelId="{249467D7-AC1B-4F0C-BC43-2DF9603A4FD7}" srcId="{1A33688B-FE39-4F46-89A8-414023BA1C51}" destId="{AA142034-E1A9-4074-AA9D-45F22807BC28}" srcOrd="3" destOrd="0" parTransId="{3BC1D725-4396-4F85-AFDF-A2B550D95717}" sibTransId="{C8333800-B526-4014-9176-CFC6FE266DF2}"/>
    <dgm:cxn modelId="{7A91C3D9-F284-4D12-B5A3-EF31F853DAD4}" type="presOf" srcId="{E0DA67BA-66CC-46F7-9A8C-05BFCA0EB3A7}" destId="{35B45CFF-BDDD-49E8-9263-08F49B2EDD26}" srcOrd="0" destOrd="0" presId="urn:microsoft.com/office/officeart/2005/8/layout/target2"/>
    <dgm:cxn modelId="{BCA3DCDA-578F-4332-9044-5E00E17F827B}" type="presOf" srcId="{42F300B4-43CF-48CD-971A-86DC65C27357}" destId="{436EBAB4-FD91-44D4-BAD6-3CA53AF6072C}" srcOrd="0" destOrd="0" presId="urn:microsoft.com/office/officeart/2005/8/layout/target2"/>
    <dgm:cxn modelId="{EB0ABCDC-7D13-448C-B146-928E59AF9315}" type="presOf" srcId="{DB87BB34-6651-4ED6-A198-09D220149B2B}" destId="{49CFCD8E-3BF2-4CB7-92EF-891B9A935DAB}" srcOrd="0" destOrd="0" presId="urn:microsoft.com/office/officeart/2005/8/layout/target2"/>
    <dgm:cxn modelId="{D9F7D7E9-3094-4CAE-B70D-5E3805CE5C33}" srcId="{E0DA67BA-66CC-46F7-9A8C-05BFCA0EB3A7}" destId="{B8115455-78AE-4160-A8DE-1FC60C0C8FBF}" srcOrd="2" destOrd="0" parTransId="{52249C98-F453-4B4A-BA67-89AA1389F014}" sibTransId="{92A6044A-489D-4FE3-BAEC-C64C47F4F7FA}"/>
    <dgm:cxn modelId="{8243D9F2-1209-4D45-BF58-87B90B2261B7}" type="presOf" srcId="{20DA6A20-780C-4F16-B513-ABEF17EC1D62}" destId="{72508337-61F1-4570-82A2-1AB80693B08E}" srcOrd="0" destOrd="0" presId="urn:microsoft.com/office/officeart/2005/8/layout/target2"/>
    <dgm:cxn modelId="{247193F5-DE1F-438E-B538-729790FF6301}" type="presOf" srcId="{9633C9C0-C0B2-44B7-8F28-C47390B1F113}" destId="{979CC5FD-F212-4AE8-8160-293A2EE87F7B}" srcOrd="0" destOrd="0" presId="urn:microsoft.com/office/officeart/2005/8/layout/target2"/>
    <dgm:cxn modelId="{C82013FA-9250-44BA-8795-9A17B831A3EE}" srcId="{FDD6E5C8-3315-4185-9061-492DAA7B0FEF}" destId="{DB87BB34-6651-4ED6-A198-09D220149B2B}" srcOrd="1" destOrd="0" parTransId="{A960CADB-6761-4B14-8C23-3335AB156026}" sibTransId="{14F1D2E3-029C-452F-A860-793B07693565}"/>
    <dgm:cxn modelId="{22243CFF-E63F-4B8A-B732-EBCBB744B12F}" type="presOf" srcId="{B8115455-78AE-4160-A8DE-1FC60C0C8FBF}" destId="{1C65BA27-6AF2-4467-81EC-3EBC86E0ED29}" srcOrd="0" destOrd="0" presId="urn:microsoft.com/office/officeart/2005/8/layout/target2"/>
    <dgm:cxn modelId="{C512D1FF-85C7-496B-9420-C3A1BC2414DE}" srcId="{FDD6E5C8-3315-4185-9061-492DAA7B0FEF}" destId="{82B8A6C1-446E-4F56-B673-377544C4D87E}" srcOrd="3" destOrd="0" parTransId="{28FB3D11-0600-4063-96DA-C9AFE0F28567}" sibTransId="{0F1D5172-3EB1-457A-A5FB-C67BCA560E00}"/>
    <dgm:cxn modelId="{8F4A5734-7563-40CF-B665-440604C98288}" type="presParOf" srcId="{D8D37522-7DDD-4D6C-B458-1934877A80B4}" destId="{5E292A7F-F565-413C-A10E-ECF359227A8E}" srcOrd="0" destOrd="0" presId="urn:microsoft.com/office/officeart/2005/8/layout/target2"/>
    <dgm:cxn modelId="{17DE8064-C187-4EDC-B94E-E3A26DF55442}" type="presParOf" srcId="{5E292A7F-F565-413C-A10E-ECF359227A8E}" destId="{35B45CFF-BDDD-49E8-9263-08F49B2EDD26}" srcOrd="0" destOrd="0" presId="urn:microsoft.com/office/officeart/2005/8/layout/target2"/>
    <dgm:cxn modelId="{93FAD33E-7D1E-43E9-AA98-47CDC066107C}" type="presParOf" srcId="{5E292A7F-F565-413C-A10E-ECF359227A8E}" destId="{14E1A941-950C-431F-A2F7-D5ACE444873D}" srcOrd="1" destOrd="0" presId="urn:microsoft.com/office/officeart/2005/8/layout/target2"/>
    <dgm:cxn modelId="{960AD771-3F9A-4DF6-B884-87DFDC6063C4}" type="presParOf" srcId="{14E1A941-950C-431F-A2F7-D5ACE444873D}" destId="{5B9BFD48-ABF8-42D1-9F2B-39227F77F198}" srcOrd="0" destOrd="0" presId="urn:microsoft.com/office/officeart/2005/8/layout/target2"/>
    <dgm:cxn modelId="{15D605E6-DEBB-49C5-89D5-2ECA3C278501}" type="presParOf" srcId="{14E1A941-950C-431F-A2F7-D5ACE444873D}" destId="{5D3D3533-1C5D-4B58-A978-343390EED6B4}" srcOrd="1" destOrd="0" presId="urn:microsoft.com/office/officeart/2005/8/layout/target2"/>
    <dgm:cxn modelId="{D815DE0F-4258-4BE9-89AC-E6D0917C1B7A}" type="presParOf" srcId="{14E1A941-950C-431F-A2F7-D5ACE444873D}" destId="{0050C918-DC1F-4E66-8D67-E130FFBD021F}" srcOrd="2" destOrd="0" presId="urn:microsoft.com/office/officeart/2005/8/layout/target2"/>
    <dgm:cxn modelId="{3EB28EAB-0688-4C20-B105-16ED538D397A}" type="presParOf" srcId="{14E1A941-950C-431F-A2F7-D5ACE444873D}" destId="{B4A58EA5-F97E-4122-805F-05E4545D5EA7}" srcOrd="3" destOrd="0" presId="urn:microsoft.com/office/officeart/2005/8/layout/target2"/>
    <dgm:cxn modelId="{64DE1CAF-93D7-423F-9612-DE8DEC66344F}" type="presParOf" srcId="{14E1A941-950C-431F-A2F7-D5ACE444873D}" destId="{1C65BA27-6AF2-4467-81EC-3EBC86E0ED29}" srcOrd="4" destOrd="0" presId="urn:microsoft.com/office/officeart/2005/8/layout/target2"/>
    <dgm:cxn modelId="{FB287EF3-286F-4E9B-8DB6-83A9DB9D863C}" type="presParOf" srcId="{D8D37522-7DDD-4D6C-B458-1934877A80B4}" destId="{7B766694-C03A-44D6-B33D-AE6759B415E4}" srcOrd="1" destOrd="0" presId="urn:microsoft.com/office/officeart/2005/8/layout/target2"/>
    <dgm:cxn modelId="{FF2851D2-53D5-458F-B616-F52022BDCC72}" type="presParOf" srcId="{7B766694-C03A-44D6-B33D-AE6759B415E4}" destId="{BB36371C-8DBA-43B1-84D2-3165EA2C8E2E}" srcOrd="0" destOrd="0" presId="urn:microsoft.com/office/officeart/2005/8/layout/target2"/>
    <dgm:cxn modelId="{A0DCDC9F-7CFA-4E45-BB35-C06F58A561F3}" type="presParOf" srcId="{7B766694-C03A-44D6-B33D-AE6759B415E4}" destId="{B314F13B-F2B7-48C1-9FBE-57DAD3DB5715}" srcOrd="1" destOrd="0" presId="urn:microsoft.com/office/officeart/2005/8/layout/target2"/>
    <dgm:cxn modelId="{3869BF64-68E2-4FE3-B9E6-78450F4EA3EA}" type="presParOf" srcId="{B314F13B-F2B7-48C1-9FBE-57DAD3DB5715}" destId="{72508337-61F1-4570-82A2-1AB80693B08E}" srcOrd="0" destOrd="0" presId="urn:microsoft.com/office/officeart/2005/8/layout/target2"/>
    <dgm:cxn modelId="{2A9722D5-6F34-4D73-BA96-D253E05BF331}" type="presParOf" srcId="{B314F13B-F2B7-48C1-9FBE-57DAD3DB5715}" destId="{5B6BD4CE-B4CA-493B-B75A-6C3E36F5F3B0}" srcOrd="1" destOrd="0" presId="urn:microsoft.com/office/officeart/2005/8/layout/target2"/>
    <dgm:cxn modelId="{95FF35FD-92DC-49BE-A83B-A00AD3FC5E65}" type="presParOf" srcId="{B314F13B-F2B7-48C1-9FBE-57DAD3DB5715}" destId="{9A4B5C39-A1CA-459C-916E-49B542E5B468}" srcOrd="2" destOrd="0" presId="urn:microsoft.com/office/officeart/2005/8/layout/target2"/>
    <dgm:cxn modelId="{7F017182-CAEF-4B0A-8B9F-FC4ADD3D7A2A}" type="presParOf" srcId="{D8D37522-7DDD-4D6C-B458-1934877A80B4}" destId="{7F9D93C6-DD87-49E4-8BA9-16D312D22944}" srcOrd="2" destOrd="0" presId="urn:microsoft.com/office/officeart/2005/8/layout/target2"/>
    <dgm:cxn modelId="{81DD8914-1A7B-484E-97AE-8F3A4D8005F8}" type="presParOf" srcId="{7F9D93C6-DD87-49E4-8BA9-16D312D22944}" destId="{A652511F-2181-4D25-9EA8-0FB846AA79DD}" srcOrd="0" destOrd="0" presId="urn:microsoft.com/office/officeart/2005/8/layout/target2"/>
    <dgm:cxn modelId="{5E1262FF-4AAB-459C-BA1F-6B0634BE663B}" type="presParOf" srcId="{7F9D93C6-DD87-49E4-8BA9-16D312D22944}" destId="{8472FA7A-0AD6-4B3F-8720-CEA0A96E2707}" srcOrd="1" destOrd="0" presId="urn:microsoft.com/office/officeart/2005/8/layout/target2"/>
    <dgm:cxn modelId="{D71E71DE-986F-4261-83A7-74CAC8F927EE}" type="presParOf" srcId="{8472FA7A-0AD6-4B3F-8720-CEA0A96E2707}" destId="{979CC5FD-F212-4AE8-8160-293A2EE87F7B}" srcOrd="0" destOrd="0" presId="urn:microsoft.com/office/officeart/2005/8/layout/target2"/>
    <dgm:cxn modelId="{700722BF-6FC2-4B09-9EA0-526D5E0882FE}" type="presParOf" srcId="{8472FA7A-0AD6-4B3F-8720-CEA0A96E2707}" destId="{138B37E4-3130-47AE-BC9D-64BE41B4C4C8}" srcOrd="1" destOrd="0" presId="urn:microsoft.com/office/officeart/2005/8/layout/target2"/>
    <dgm:cxn modelId="{FFD2C8BD-87F9-474B-BB1E-506426B7685B}" type="presParOf" srcId="{8472FA7A-0AD6-4B3F-8720-CEA0A96E2707}" destId="{49CFCD8E-3BF2-4CB7-92EF-891B9A935DAB}" srcOrd="2" destOrd="0" presId="urn:microsoft.com/office/officeart/2005/8/layout/target2"/>
    <dgm:cxn modelId="{ECC6BD3B-7DE8-402C-AD63-8C4EE6FE8643}" type="presParOf" srcId="{8472FA7A-0AD6-4B3F-8720-CEA0A96E2707}" destId="{77A9C4AA-2405-4C60-ABF4-6DC52B10D21F}" srcOrd="3" destOrd="0" presId="urn:microsoft.com/office/officeart/2005/8/layout/target2"/>
    <dgm:cxn modelId="{3BD563C3-7CC1-4E52-949C-90C5196E67F0}" type="presParOf" srcId="{8472FA7A-0AD6-4B3F-8720-CEA0A96E2707}" destId="{436EBAB4-FD91-44D4-BAD6-3CA53AF6072C}" srcOrd="4" destOrd="0" presId="urn:microsoft.com/office/officeart/2005/8/layout/target2"/>
    <dgm:cxn modelId="{DF3F32E7-6DA4-4C50-8C9F-7836EEFAC9E1}" type="presParOf" srcId="{8472FA7A-0AD6-4B3F-8720-CEA0A96E2707}" destId="{0081A931-6325-4C8F-8955-4573E7DC0FAB}" srcOrd="5" destOrd="0" presId="urn:microsoft.com/office/officeart/2005/8/layout/target2"/>
    <dgm:cxn modelId="{E17443F4-1FD4-4875-8E3C-919F03FD924A}" type="presParOf" srcId="{8472FA7A-0AD6-4B3F-8720-CEA0A96E2707}" destId="{80670402-3B3E-4579-806C-DE9CF76F754E}" srcOrd="6" destOrd="0" presId="urn:microsoft.com/office/officeart/2005/8/layout/target2"/>
    <dgm:cxn modelId="{C45DE8DA-6B93-49FA-A5BF-D5C1999B9ED6}" type="presParOf" srcId="{8472FA7A-0AD6-4B3F-8720-CEA0A96E2707}" destId="{F72C1EF2-2A23-403A-A914-81D75BBEC7D6}" srcOrd="7" destOrd="0" presId="urn:microsoft.com/office/officeart/2005/8/layout/target2"/>
    <dgm:cxn modelId="{CF32AC99-1992-49A2-B797-61B140F77ED6}" type="presParOf" srcId="{8472FA7A-0AD6-4B3F-8720-CEA0A96E2707}" destId="{2A26D7BF-D279-4F84-8DB8-CB3ACD1D87BA}" srcOrd="8"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27674-01AD-482F-A390-70706914E9C7}">
      <dsp:nvSpPr>
        <dsp:cNvPr id="0" name=""/>
        <dsp:cNvSpPr/>
      </dsp:nvSpPr>
      <dsp:spPr>
        <a:xfrm>
          <a:off x="990" y="0"/>
          <a:ext cx="2576326" cy="44146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People supported to be enterprise ready</a:t>
          </a:r>
        </a:p>
      </dsp:txBody>
      <dsp:txXfrm>
        <a:off x="990" y="0"/>
        <a:ext cx="2576326" cy="1324406"/>
      </dsp:txXfrm>
    </dsp:sp>
    <dsp:sp modelId="{EC1FA77D-3C39-444A-B058-DF79AE8E3600}">
      <dsp:nvSpPr>
        <dsp:cNvPr id="0" name=""/>
        <dsp:cNvSpPr/>
      </dsp:nvSpPr>
      <dsp:spPr>
        <a:xfrm>
          <a:off x="258623" y="1325700"/>
          <a:ext cx="2061061" cy="133108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12 hours of support or more</a:t>
          </a:r>
        </a:p>
      </dsp:txBody>
      <dsp:txXfrm>
        <a:off x="297609" y="1364686"/>
        <a:ext cx="1983089" cy="1253117"/>
      </dsp:txXfrm>
    </dsp:sp>
    <dsp:sp modelId="{24DA1DA5-0EC3-4896-BF8B-8560F2C26CBE}">
      <dsp:nvSpPr>
        <dsp:cNvPr id="0" name=""/>
        <dsp:cNvSpPr/>
      </dsp:nvSpPr>
      <dsp:spPr>
        <a:xfrm>
          <a:off x="258623" y="2861572"/>
          <a:ext cx="2061061" cy="133108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less than 12 hours of support</a:t>
          </a:r>
        </a:p>
      </dsp:txBody>
      <dsp:txXfrm>
        <a:off x="297609" y="2900558"/>
        <a:ext cx="1983089" cy="1253117"/>
      </dsp:txXfrm>
    </dsp:sp>
    <dsp:sp modelId="{A774E4B3-B4BA-4E96-BB20-62ADC2FE7B22}">
      <dsp:nvSpPr>
        <dsp:cNvPr id="0" name=""/>
        <dsp:cNvSpPr/>
      </dsp:nvSpPr>
      <dsp:spPr>
        <a:xfrm>
          <a:off x="2770542" y="0"/>
          <a:ext cx="2576326" cy="44146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Enterprises supported (12 hours or more)</a:t>
          </a:r>
        </a:p>
      </dsp:txBody>
      <dsp:txXfrm>
        <a:off x="2770542" y="0"/>
        <a:ext cx="2576326" cy="1324406"/>
      </dsp:txXfrm>
    </dsp:sp>
    <dsp:sp modelId="{B181E6F4-5935-470B-A38B-7ACC507F2835}">
      <dsp:nvSpPr>
        <dsp:cNvPr id="0" name=""/>
        <dsp:cNvSpPr/>
      </dsp:nvSpPr>
      <dsp:spPr>
        <a:xfrm>
          <a:off x="3028174" y="1617272"/>
          <a:ext cx="2061061" cy="22291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including new enterprises supported</a:t>
          </a:r>
          <a:endParaRPr lang="en-GB" sz="2800" kern="1200" dirty="0"/>
        </a:p>
      </dsp:txBody>
      <dsp:txXfrm>
        <a:off x="3088540" y="1677638"/>
        <a:ext cx="1940329" cy="2108447"/>
      </dsp:txXfrm>
    </dsp:sp>
    <dsp:sp modelId="{71C1131B-EF1E-4BE2-A208-35301546D025}">
      <dsp:nvSpPr>
        <dsp:cNvPr id="0" name=""/>
        <dsp:cNvSpPr/>
      </dsp:nvSpPr>
      <dsp:spPr>
        <a:xfrm>
          <a:off x="5486608" y="0"/>
          <a:ext cx="2576326" cy="44146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US" sz="4000" kern="1200" dirty="0"/>
        </a:p>
        <a:p>
          <a:pPr marL="0" lvl="0" indent="0" algn="ctr" defTabSz="1778000">
            <a:lnSpc>
              <a:spcPct val="90000"/>
            </a:lnSpc>
            <a:spcBef>
              <a:spcPct val="0"/>
            </a:spcBef>
            <a:spcAft>
              <a:spcPct val="35000"/>
            </a:spcAft>
            <a:buNone/>
          </a:pPr>
          <a:endParaRPr lang="en-US" sz="4000" kern="1200" dirty="0"/>
        </a:p>
        <a:p>
          <a:pPr marL="0" lvl="0" indent="0" algn="ctr" defTabSz="1778000">
            <a:lnSpc>
              <a:spcPct val="90000"/>
            </a:lnSpc>
            <a:spcBef>
              <a:spcPct val="0"/>
            </a:spcBef>
            <a:spcAft>
              <a:spcPct val="35000"/>
            </a:spcAft>
            <a:buNone/>
          </a:pPr>
          <a:endParaRPr lang="en-US" sz="4000" kern="1200" dirty="0"/>
        </a:p>
        <a:p>
          <a:pPr marL="0" lvl="0" indent="0" algn="ctr" defTabSz="1778000">
            <a:lnSpc>
              <a:spcPct val="90000"/>
            </a:lnSpc>
            <a:spcBef>
              <a:spcPct val="0"/>
            </a:spcBef>
            <a:spcAft>
              <a:spcPct val="35000"/>
            </a:spcAft>
            <a:buNone/>
          </a:pPr>
          <a:endParaRPr lang="en-US" sz="4000" kern="1200" dirty="0"/>
        </a:p>
        <a:p>
          <a:pPr marL="0" lvl="0" indent="0" algn="ctr" defTabSz="1778000">
            <a:lnSpc>
              <a:spcPct val="90000"/>
            </a:lnSpc>
            <a:spcBef>
              <a:spcPct val="0"/>
            </a:spcBef>
            <a:spcAft>
              <a:spcPct val="35000"/>
            </a:spcAft>
            <a:buNone/>
          </a:pPr>
          <a:r>
            <a:rPr lang="en-US" sz="3200" kern="1200" dirty="0"/>
            <a:t>Employment increase in supported enterprises </a:t>
          </a:r>
          <a:endParaRPr lang="en-GB" sz="3200" kern="1200" dirty="0"/>
        </a:p>
      </dsp:txBody>
      <dsp:txXfrm>
        <a:off x="5486608" y="0"/>
        <a:ext cx="2576326" cy="1324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45CFF-BDDD-49E8-9263-08F49B2EDD26}">
      <dsp:nvSpPr>
        <dsp:cNvPr id="0" name=""/>
        <dsp:cNvSpPr/>
      </dsp:nvSpPr>
      <dsp:spPr>
        <a:xfrm>
          <a:off x="0" y="0"/>
          <a:ext cx="10751283" cy="5363308"/>
        </a:xfrm>
        <a:prstGeom prst="roundRect">
          <a:avLst>
            <a:gd name="adj" fmla="val 8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4162523" numCol="1" spcCol="1270" anchor="t" anchorCtr="0">
          <a:noAutofit/>
        </a:bodyPr>
        <a:lstStyle/>
        <a:p>
          <a:pPr marL="0" lvl="0" indent="0" algn="l" defTabSz="1866900">
            <a:lnSpc>
              <a:spcPct val="90000"/>
            </a:lnSpc>
            <a:spcBef>
              <a:spcPct val="0"/>
            </a:spcBef>
            <a:spcAft>
              <a:spcPct val="35000"/>
            </a:spcAft>
            <a:buNone/>
          </a:pPr>
          <a:r>
            <a:rPr lang="en-GB" sz="4200" kern="1200" dirty="0"/>
            <a:t>Outcome of the support</a:t>
          </a:r>
        </a:p>
      </dsp:txBody>
      <dsp:txXfrm>
        <a:off x="133523" y="133523"/>
        <a:ext cx="10484237" cy="5096262"/>
      </dsp:txXfrm>
    </dsp:sp>
    <dsp:sp modelId="{5B9BFD48-ABF8-42D1-9F2B-39227F77F198}">
      <dsp:nvSpPr>
        <dsp:cNvPr id="0" name=""/>
        <dsp:cNvSpPr/>
      </dsp:nvSpPr>
      <dsp:spPr>
        <a:xfrm>
          <a:off x="8820938" y="968753"/>
          <a:ext cx="1612692" cy="1215386"/>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Participants in education or training on leaving </a:t>
          </a:r>
          <a:endParaRPr lang="en-GB" sz="1400" kern="1200" dirty="0"/>
        </a:p>
      </dsp:txBody>
      <dsp:txXfrm>
        <a:off x="8858315" y="1006130"/>
        <a:ext cx="1537938" cy="1140632"/>
      </dsp:txXfrm>
    </dsp:sp>
    <dsp:sp modelId="{0050C918-DC1F-4E66-8D67-E130FFBD021F}">
      <dsp:nvSpPr>
        <dsp:cNvPr id="0" name=""/>
        <dsp:cNvSpPr/>
      </dsp:nvSpPr>
      <dsp:spPr>
        <a:xfrm>
          <a:off x="8835597" y="2335073"/>
          <a:ext cx="1612692" cy="1215386"/>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Unemployed participants in employment incl. self-employment on leaving</a:t>
          </a:r>
          <a:endParaRPr lang="en-GB" sz="1400" kern="1200" dirty="0"/>
        </a:p>
      </dsp:txBody>
      <dsp:txXfrm>
        <a:off x="8872974" y="2372450"/>
        <a:ext cx="1537938" cy="1140632"/>
      </dsp:txXfrm>
    </dsp:sp>
    <dsp:sp modelId="{1C65BA27-6AF2-4467-81EC-3EBC86E0ED29}">
      <dsp:nvSpPr>
        <dsp:cNvPr id="0" name=""/>
        <dsp:cNvSpPr/>
      </dsp:nvSpPr>
      <dsp:spPr>
        <a:xfrm>
          <a:off x="8835597" y="3737271"/>
          <a:ext cx="1612692" cy="1215386"/>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Inactive participants into employment or job search on leaving </a:t>
          </a:r>
          <a:endParaRPr lang="en-GB" sz="1400" kern="1200" dirty="0"/>
        </a:p>
      </dsp:txBody>
      <dsp:txXfrm>
        <a:off x="8872974" y="3774648"/>
        <a:ext cx="1537938" cy="1140632"/>
      </dsp:txXfrm>
    </dsp:sp>
    <dsp:sp modelId="{BB36371C-8DBA-43B1-84D2-3165EA2C8E2E}">
      <dsp:nvSpPr>
        <dsp:cNvPr id="0" name=""/>
        <dsp:cNvSpPr/>
      </dsp:nvSpPr>
      <dsp:spPr>
        <a:xfrm>
          <a:off x="273668" y="1349799"/>
          <a:ext cx="8332244" cy="3754315"/>
        </a:xfrm>
        <a:prstGeom prst="roundRect">
          <a:avLst>
            <a:gd name="adj" fmla="val 10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2383990" numCol="1" spcCol="1270" anchor="t" anchorCtr="0">
          <a:noAutofit/>
        </a:bodyPr>
        <a:lstStyle/>
        <a:p>
          <a:pPr marL="0" lvl="0" indent="0" algn="l" defTabSz="1866900">
            <a:lnSpc>
              <a:spcPct val="90000"/>
            </a:lnSpc>
            <a:spcBef>
              <a:spcPct val="0"/>
            </a:spcBef>
            <a:spcAft>
              <a:spcPct val="35000"/>
            </a:spcAft>
            <a:buNone/>
          </a:pPr>
          <a:r>
            <a:rPr lang="en-GB" sz="4200" kern="1200" dirty="0"/>
            <a:t>Participants’ employment status</a:t>
          </a:r>
        </a:p>
      </dsp:txBody>
      <dsp:txXfrm>
        <a:off x="389126" y="1465257"/>
        <a:ext cx="8101328" cy="3523399"/>
      </dsp:txXfrm>
    </dsp:sp>
    <dsp:sp modelId="{72508337-61F1-4570-82A2-1AB80693B08E}">
      <dsp:nvSpPr>
        <dsp:cNvPr id="0" name=""/>
        <dsp:cNvSpPr/>
      </dsp:nvSpPr>
      <dsp:spPr>
        <a:xfrm>
          <a:off x="6629754" y="2361240"/>
          <a:ext cx="1666448" cy="104036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Unemployed</a:t>
          </a:r>
        </a:p>
      </dsp:txBody>
      <dsp:txXfrm>
        <a:off x="6661749" y="2393235"/>
        <a:ext cx="1602458" cy="976375"/>
      </dsp:txXfrm>
    </dsp:sp>
    <dsp:sp modelId="{9A4B5C39-A1CA-459C-916E-49B542E5B468}">
      <dsp:nvSpPr>
        <dsp:cNvPr id="0" name=""/>
        <dsp:cNvSpPr/>
      </dsp:nvSpPr>
      <dsp:spPr>
        <a:xfrm>
          <a:off x="6641352" y="3670681"/>
          <a:ext cx="1666448" cy="104036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Inactive</a:t>
          </a:r>
        </a:p>
      </dsp:txBody>
      <dsp:txXfrm>
        <a:off x="6673347" y="3702676"/>
        <a:ext cx="1602458" cy="976375"/>
      </dsp:txXfrm>
    </dsp:sp>
    <dsp:sp modelId="{A652511F-2181-4D25-9EA8-0FB846AA79DD}">
      <dsp:nvSpPr>
        <dsp:cNvPr id="0" name=""/>
        <dsp:cNvSpPr/>
      </dsp:nvSpPr>
      <dsp:spPr>
        <a:xfrm>
          <a:off x="415370" y="2672643"/>
          <a:ext cx="5966962" cy="2145323"/>
        </a:xfrm>
        <a:prstGeom prst="roundRect">
          <a:avLst>
            <a:gd name="adj" fmla="val 10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210916" numCol="1" spcCol="1270" anchor="t" anchorCtr="0">
          <a:noAutofit/>
        </a:bodyPr>
        <a:lstStyle/>
        <a:p>
          <a:pPr marL="0" lvl="0" indent="0" algn="l" defTabSz="1866900">
            <a:lnSpc>
              <a:spcPct val="90000"/>
            </a:lnSpc>
            <a:spcBef>
              <a:spcPct val="0"/>
            </a:spcBef>
            <a:spcAft>
              <a:spcPct val="35000"/>
            </a:spcAft>
            <a:buNone/>
          </a:pPr>
          <a:r>
            <a:rPr lang="en-GB" sz="4200" kern="1200" dirty="0"/>
            <a:t>Participants</a:t>
          </a:r>
        </a:p>
      </dsp:txBody>
      <dsp:txXfrm>
        <a:off x="481346" y="2738619"/>
        <a:ext cx="5835010" cy="2013371"/>
      </dsp:txXfrm>
    </dsp:sp>
    <dsp:sp modelId="{979CC5FD-F212-4AE8-8160-293A2EE87F7B}">
      <dsp:nvSpPr>
        <dsp:cNvPr id="0" name=""/>
        <dsp:cNvSpPr/>
      </dsp:nvSpPr>
      <dsp:spPr>
        <a:xfrm>
          <a:off x="476606" y="3602042"/>
          <a:ext cx="1107151" cy="96539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Women</a:t>
          </a:r>
        </a:p>
      </dsp:txBody>
      <dsp:txXfrm>
        <a:off x="506295" y="3631731"/>
        <a:ext cx="1047773" cy="906017"/>
      </dsp:txXfrm>
    </dsp:sp>
    <dsp:sp modelId="{49CFCD8E-3BF2-4CB7-92EF-891B9A935DAB}">
      <dsp:nvSpPr>
        <dsp:cNvPr id="0" name=""/>
        <dsp:cNvSpPr/>
      </dsp:nvSpPr>
      <dsp:spPr>
        <a:xfrm>
          <a:off x="1664114" y="3611040"/>
          <a:ext cx="1107151" cy="96539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People with disabilities</a:t>
          </a:r>
        </a:p>
      </dsp:txBody>
      <dsp:txXfrm>
        <a:off x="1693803" y="3640729"/>
        <a:ext cx="1047773" cy="906017"/>
      </dsp:txXfrm>
    </dsp:sp>
    <dsp:sp modelId="{436EBAB4-FD91-44D4-BAD6-3CA53AF6072C}">
      <dsp:nvSpPr>
        <dsp:cNvPr id="0" name=""/>
        <dsp:cNvSpPr/>
      </dsp:nvSpPr>
      <dsp:spPr>
        <a:xfrm>
          <a:off x="2822315" y="3629044"/>
          <a:ext cx="1107151" cy="96539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People over 50 years old</a:t>
          </a:r>
        </a:p>
      </dsp:txBody>
      <dsp:txXfrm>
        <a:off x="2852004" y="3658733"/>
        <a:ext cx="1047773" cy="906017"/>
      </dsp:txXfrm>
    </dsp:sp>
    <dsp:sp modelId="{80670402-3B3E-4579-806C-DE9CF76F754E}">
      <dsp:nvSpPr>
        <dsp:cNvPr id="0" name=""/>
        <dsp:cNvSpPr/>
      </dsp:nvSpPr>
      <dsp:spPr>
        <a:xfrm>
          <a:off x="3980517" y="3638051"/>
          <a:ext cx="1107151" cy="96539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People from ethnic minorities</a:t>
          </a:r>
        </a:p>
      </dsp:txBody>
      <dsp:txXfrm>
        <a:off x="4010206" y="3667740"/>
        <a:ext cx="1047773" cy="906017"/>
      </dsp:txXfrm>
    </dsp:sp>
    <dsp:sp modelId="{2A26D7BF-D279-4F84-8DB8-CB3ACD1D87BA}">
      <dsp:nvSpPr>
        <dsp:cNvPr id="0" name=""/>
        <dsp:cNvSpPr/>
      </dsp:nvSpPr>
      <dsp:spPr>
        <a:xfrm>
          <a:off x="5168024" y="3647049"/>
          <a:ext cx="1107151" cy="965395"/>
        </a:xfrm>
        <a:prstGeom prst="roundRect">
          <a:avLst>
            <a:gd name="adj" fmla="val 105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Carers</a:t>
          </a:r>
        </a:p>
      </dsp:txBody>
      <dsp:txXfrm>
        <a:off x="5197713" y="3676738"/>
        <a:ext cx="1047773" cy="90601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359887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298729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54737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1274516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6784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2270131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554981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113036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309591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E8353C-595F-4F72-8502-95B3B480BF99}"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93950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E8353C-595F-4F72-8502-95B3B480BF99}"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220010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E8353C-595F-4F72-8502-95B3B480BF99}" type="datetimeFigureOut">
              <a:rPr lang="en-GB" smtClean="0"/>
              <a:t>27/11/2017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39450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E8353C-595F-4F72-8502-95B3B480BF99}" type="datetimeFigureOut">
              <a:rPr lang="en-GB" smtClean="0"/>
              <a:t>27/11/2017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383603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8353C-595F-4F72-8502-95B3B480BF99}" type="datetimeFigureOut">
              <a:rPr lang="en-GB" smtClean="0"/>
              <a:t>27/11/2017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393831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E8353C-595F-4F72-8502-95B3B480BF99}"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158213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E8353C-595F-4F72-8502-95B3B480BF99}"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F118C-681B-4C93-B043-3614164A78A3}" type="slidenum">
              <a:rPr lang="en-GB" smtClean="0"/>
              <a:t>‹#›</a:t>
            </a:fld>
            <a:endParaRPr lang="en-GB"/>
          </a:p>
        </p:txBody>
      </p:sp>
    </p:spTree>
    <p:extLst>
      <p:ext uri="{BB962C8B-B14F-4D97-AF65-F5344CB8AC3E}">
        <p14:creationId xmlns:p14="http://schemas.microsoft.com/office/powerpoint/2010/main" val="249438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E8353C-595F-4F72-8502-95B3B480BF99}" type="datetimeFigureOut">
              <a:rPr lang="en-GB" smtClean="0"/>
              <a:t>27/11/2017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EF118C-681B-4C93-B043-3614164A78A3}" type="slidenum">
              <a:rPr lang="en-GB" smtClean="0"/>
              <a:t>‹#›</a:t>
            </a:fld>
            <a:endParaRPr lang="en-GB"/>
          </a:p>
        </p:txBody>
      </p:sp>
    </p:spTree>
    <p:extLst>
      <p:ext uri="{BB962C8B-B14F-4D97-AF65-F5344CB8AC3E}">
        <p14:creationId xmlns:p14="http://schemas.microsoft.com/office/powerpoint/2010/main" val="2719969565"/>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C7B387-740D-48F2-9687-1CC9EDA75A77}"/>
              </a:ext>
            </a:extLst>
          </p:cNvPr>
          <p:cNvSpPr/>
          <p:nvPr/>
        </p:nvSpPr>
        <p:spPr>
          <a:xfrm>
            <a:off x="3118339" y="665928"/>
            <a:ext cx="6096000" cy="2862322"/>
          </a:xfrm>
          <a:prstGeom prst="rect">
            <a:avLst/>
          </a:prstGeom>
        </p:spPr>
        <p:txBody>
          <a:bodyPr>
            <a:spAutoFit/>
          </a:bodyPr>
          <a:lstStyle/>
          <a:p>
            <a:pPr algn="r"/>
            <a:r>
              <a:rPr lang="en-US" sz="5400" dirty="0"/>
              <a:t>North of Tyne </a:t>
            </a:r>
            <a:br>
              <a:rPr lang="en-US" sz="5400" dirty="0"/>
            </a:br>
            <a:r>
              <a:rPr lang="en-US" sz="5400" dirty="0"/>
              <a:t>Community Led Local Development </a:t>
            </a:r>
            <a:br>
              <a:rPr lang="en-US" dirty="0"/>
            </a:br>
            <a:endParaRPr lang="en-GB" dirty="0"/>
          </a:p>
        </p:txBody>
      </p:sp>
      <p:sp>
        <p:nvSpPr>
          <p:cNvPr id="3" name="Rectangle 2">
            <a:extLst>
              <a:ext uri="{FF2B5EF4-FFF2-40B4-BE49-F238E27FC236}">
                <a16:creationId xmlns:a16="http://schemas.microsoft.com/office/drawing/2014/main" id="{F400495F-7C0F-4F58-9B30-2E7963A5B90F}"/>
              </a:ext>
            </a:extLst>
          </p:cNvPr>
          <p:cNvSpPr/>
          <p:nvPr/>
        </p:nvSpPr>
        <p:spPr>
          <a:xfrm>
            <a:off x="472161" y="4029000"/>
            <a:ext cx="8642839" cy="1046440"/>
          </a:xfrm>
          <a:prstGeom prst="rect">
            <a:avLst/>
          </a:prstGeom>
        </p:spPr>
        <p:txBody>
          <a:bodyPr wrap="square">
            <a:spAutoFit/>
          </a:bodyPr>
          <a:lstStyle/>
          <a:p>
            <a:pPr algn="r"/>
            <a:r>
              <a:rPr lang="en-US" sz="4400" dirty="0"/>
              <a:t>Funding rules and requirements</a:t>
            </a:r>
            <a:br>
              <a:rPr lang="en-US" dirty="0"/>
            </a:br>
            <a:endParaRPr lang="en-GB" dirty="0"/>
          </a:p>
        </p:txBody>
      </p:sp>
      <p:pic>
        <p:nvPicPr>
          <p:cNvPr id="4" name="Picture 3">
            <a:extLst>
              <a:ext uri="{FF2B5EF4-FFF2-40B4-BE49-F238E27FC236}">
                <a16:creationId xmlns:a16="http://schemas.microsoft.com/office/drawing/2014/main" id="{49AC22AC-0AAF-4D22-BD85-5FC051BAE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29" y="5771998"/>
            <a:ext cx="5772956" cy="1086002"/>
          </a:xfrm>
          <a:prstGeom prst="rect">
            <a:avLst/>
          </a:prstGeom>
        </p:spPr>
      </p:pic>
    </p:spTree>
    <p:extLst>
      <p:ext uri="{BB962C8B-B14F-4D97-AF65-F5344CB8AC3E}">
        <p14:creationId xmlns:p14="http://schemas.microsoft.com/office/powerpoint/2010/main" val="25383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Procurement</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756139" y="865925"/>
            <a:ext cx="8517863" cy="450914"/>
          </a:xfrm>
        </p:spPr>
        <p:txBody>
          <a:bodyPr>
            <a:normAutofit/>
          </a:bodyPr>
          <a:lstStyle/>
          <a:p>
            <a:pPr marL="0" indent="0">
              <a:buNone/>
            </a:pPr>
            <a:r>
              <a:rPr lang="en-GB" dirty="0"/>
              <a:t>We recommend that you use the following table as a guide:</a:t>
            </a:r>
          </a:p>
        </p:txBody>
      </p:sp>
      <p:graphicFrame>
        <p:nvGraphicFramePr>
          <p:cNvPr id="5" name="Table 4">
            <a:extLst>
              <a:ext uri="{FF2B5EF4-FFF2-40B4-BE49-F238E27FC236}">
                <a16:creationId xmlns:a16="http://schemas.microsoft.com/office/drawing/2014/main" id="{FA72562E-97E8-49EF-9544-D712574D33F5}"/>
              </a:ext>
            </a:extLst>
          </p:cNvPr>
          <p:cNvGraphicFramePr>
            <a:graphicFrameLocks noGrp="1"/>
          </p:cNvGraphicFramePr>
          <p:nvPr>
            <p:extLst>
              <p:ext uri="{D42A27DB-BD31-4B8C-83A1-F6EECF244321}">
                <p14:modId xmlns:p14="http://schemas.microsoft.com/office/powerpoint/2010/main" val="2636452767"/>
              </p:ext>
            </p:extLst>
          </p:nvPr>
        </p:nvGraphicFramePr>
        <p:xfrm>
          <a:off x="837149" y="1271873"/>
          <a:ext cx="10733529" cy="4006612"/>
        </p:xfrm>
        <a:graphic>
          <a:graphicData uri="http://schemas.openxmlformats.org/drawingml/2006/table">
            <a:tbl>
              <a:tblPr firstRow="1" firstCol="1" bandRow="1">
                <a:tableStyleId>{5C22544A-7EE6-4342-B048-85BDC9FD1C3A}</a:tableStyleId>
              </a:tblPr>
              <a:tblGrid>
                <a:gridCol w="3562151">
                  <a:extLst>
                    <a:ext uri="{9D8B030D-6E8A-4147-A177-3AD203B41FA5}">
                      <a16:colId xmlns:a16="http://schemas.microsoft.com/office/drawing/2014/main" val="3305613689"/>
                    </a:ext>
                  </a:extLst>
                </a:gridCol>
                <a:gridCol w="4212259">
                  <a:extLst>
                    <a:ext uri="{9D8B030D-6E8A-4147-A177-3AD203B41FA5}">
                      <a16:colId xmlns:a16="http://schemas.microsoft.com/office/drawing/2014/main" val="1280361020"/>
                    </a:ext>
                  </a:extLst>
                </a:gridCol>
                <a:gridCol w="2959119">
                  <a:extLst>
                    <a:ext uri="{9D8B030D-6E8A-4147-A177-3AD203B41FA5}">
                      <a16:colId xmlns:a16="http://schemas.microsoft.com/office/drawing/2014/main" val="3343351333"/>
                    </a:ext>
                  </a:extLst>
                </a:gridCol>
              </a:tblGrid>
              <a:tr h="189663">
                <a:tc>
                  <a:txBody>
                    <a:bodyPr/>
                    <a:lstStyle/>
                    <a:p>
                      <a:pPr algn="just">
                        <a:spcAft>
                          <a:spcPts val="0"/>
                        </a:spcAft>
                      </a:pPr>
                      <a:r>
                        <a:rPr lang="en-US" sz="1400" dirty="0">
                          <a:solidFill>
                            <a:schemeClr val="tx1"/>
                          </a:solidFill>
                          <a:effectLst/>
                        </a:rPr>
                        <a:t>Value (net of VAT)</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What to do?</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Advertising?</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4967685"/>
                  </a:ext>
                </a:extLst>
              </a:tr>
              <a:tr h="758650">
                <a:tc>
                  <a:txBody>
                    <a:bodyPr/>
                    <a:lstStyle/>
                    <a:p>
                      <a:pPr algn="just">
                        <a:spcAft>
                          <a:spcPts val="0"/>
                        </a:spcAft>
                      </a:pPr>
                      <a:r>
                        <a:rPr lang="en-US" sz="1400" dirty="0">
                          <a:solidFill>
                            <a:schemeClr val="tx1"/>
                          </a:solidFill>
                          <a:effectLst/>
                        </a:rPr>
                        <a:t>£0 – £2,499</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400" dirty="0">
                          <a:solidFill>
                            <a:schemeClr val="tx1"/>
                          </a:solidFill>
                          <a:effectLst/>
                        </a:rPr>
                        <a:t>You can buy what you need without competition but you have to be able to evidence that the price is not excessive.</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No</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39155928"/>
                  </a:ext>
                </a:extLst>
              </a:tr>
              <a:tr h="379325">
                <a:tc>
                  <a:txBody>
                    <a:bodyPr/>
                    <a:lstStyle/>
                    <a:p>
                      <a:pPr algn="just">
                        <a:spcAft>
                          <a:spcPts val="0"/>
                        </a:spcAft>
                      </a:pPr>
                      <a:r>
                        <a:rPr lang="en-US" sz="1400">
                          <a:solidFill>
                            <a:schemeClr val="tx1"/>
                          </a:solidFill>
                          <a:effectLst/>
                        </a:rPr>
                        <a:t>£2,500 – £24,999</a:t>
                      </a:r>
                      <a:endParaRPr lang="en-GB"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400" dirty="0">
                          <a:solidFill>
                            <a:schemeClr val="tx1"/>
                          </a:solidFill>
                          <a:effectLst/>
                        </a:rPr>
                        <a:t>You need to collect 3 written quotes or prices.</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No</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31525335"/>
                  </a:ext>
                </a:extLst>
              </a:tr>
              <a:tr h="568988">
                <a:tc>
                  <a:txBody>
                    <a:bodyPr/>
                    <a:lstStyle/>
                    <a:p>
                      <a:pPr>
                        <a:spcAft>
                          <a:spcPts val="0"/>
                        </a:spcAft>
                      </a:pPr>
                      <a:r>
                        <a:rPr lang="en-US" sz="1400" dirty="0">
                          <a:solidFill>
                            <a:schemeClr val="tx1"/>
                          </a:solidFill>
                          <a:effectLst/>
                        </a:rPr>
                        <a:t>£25,000 – up to £164,176 for supplies and goods or £4,104,394 for works*</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400">
                          <a:solidFill>
                            <a:schemeClr val="tx1"/>
                          </a:solidFill>
                          <a:effectLst/>
                        </a:rPr>
                        <a:t>Formal tender in line with Interpretative Communication</a:t>
                      </a:r>
                      <a:endParaRPr lang="en-GB" sz="1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Yes, on the Contracts Finder and your website</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62430143"/>
                  </a:ext>
                </a:extLst>
              </a:tr>
              <a:tr h="2086289">
                <a:tc>
                  <a:txBody>
                    <a:bodyPr/>
                    <a:lstStyle/>
                    <a:p>
                      <a:pPr>
                        <a:spcAft>
                          <a:spcPts val="0"/>
                        </a:spcAft>
                      </a:pPr>
                      <a:r>
                        <a:rPr lang="en-US" sz="1400" dirty="0">
                          <a:solidFill>
                            <a:schemeClr val="tx1"/>
                          </a:solidFill>
                          <a:effectLst/>
                        </a:rPr>
                        <a:t>More than £164,176 for supplies and goods or £4,104,394 for works*</a:t>
                      </a: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endParaRPr lang="en-US" sz="1400" dirty="0">
                        <a:solidFill>
                          <a:schemeClr val="tx1"/>
                        </a:solidFill>
                        <a:effectLst/>
                        <a:latin typeface="Times New Roman" panose="02020603050405020304" pitchFamily="18" charset="0"/>
                        <a:ea typeface="Times New Roman" panose="02020603050405020304" pitchFamily="18" charset="0"/>
                      </a:endParaRPr>
                    </a:p>
                    <a:p>
                      <a:pPr>
                        <a:spcAft>
                          <a:spcPts val="0"/>
                        </a:spcAft>
                      </a:pPr>
                      <a:r>
                        <a:rPr lang="en-US" sz="1200" b="1" kern="1200" dirty="0">
                          <a:solidFill>
                            <a:schemeClr val="tx1"/>
                          </a:solidFill>
                          <a:effectLst/>
                          <a:latin typeface="+mn-lt"/>
                          <a:ea typeface="+mn-ea"/>
                          <a:cs typeface="+mn-cs"/>
                        </a:rPr>
                        <a:t>* Thresholds for period 1/1/2016 – 31/12/2017</a:t>
                      </a:r>
                      <a:endParaRPr lang="en-GB" sz="1200" b="1" kern="1200" dirty="0">
                        <a:solidFill>
                          <a:schemeClr val="tx1"/>
                        </a:solidFill>
                        <a:effectLst/>
                        <a:latin typeface="+mn-lt"/>
                        <a:ea typeface="+mn-ea"/>
                        <a:cs typeface="+mn-cs"/>
                      </a:endParaRPr>
                    </a:p>
                  </a:txBody>
                  <a:tcPr marL="68580" marR="68580" marT="0" marB="0"/>
                </a:tc>
                <a:tc>
                  <a:txBody>
                    <a:bodyPr/>
                    <a:lstStyle/>
                    <a:p>
                      <a:pPr>
                        <a:spcAft>
                          <a:spcPts val="0"/>
                        </a:spcAft>
                      </a:pPr>
                      <a:r>
                        <a:rPr lang="en-US" sz="1400" dirty="0">
                          <a:solidFill>
                            <a:schemeClr val="tx1"/>
                          </a:solidFill>
                          <a:effectLst/>
                        </a:rPr>
                        <a:t>Formal tender in line with Public Contract Regulations (6 procedures are allowed under different, specific circumstances:</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Open </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Restricted</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Competitive with negotiation</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Competitive Dialogue</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Innovation Partnership</a:t>
                      </a:r>
                      <a:endParaRPr lang="en-GB" sz="1400" dirty="0">
                        <a:solidFill>
                          <a:schemeClr val="tx1"/>
                        </a:solidFill>
                        <a:effectLst/>
                      </a:endParaRPr>
                    </a:p>
                    <a:p>
                      <a:pPr marL="342900" lvl="0" indent="-342900">
                        <a:spcAft>
                          <a:spcPts val="0"/>
                        </a:spcAft>
                        <a:buFont typeface="Calibri" panose="020F0502020204030204" pitchFamily="34" charset="0"/>
                        <a:buChar char="-"/>
                      </a:pPr>
                      <a:r>
                        <a:rPr lang="en-US" sz="1400" dirty="0">
                          <a:solidFill>
                            <a:schemeClr val="tx1"/>
                          </a:solidFill>
                          <a:effectLst/>
                        </a:rPr>
                        <a:t>Negotiated without prior publication)</a:t>
                      </a:r>
                      <a:endParaRPr lang="en-GB"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dirty="0">
                          <a:solidFill>
                            <a:schemeClr val="tx1"/>
                          </a:solidFill>
                          <a:effectLst/>
                        </a:rPr>
                        <a:t>Yes, tender has to be published in the Official Journal of the European Union (OJEU)</a:t>
                      </a:r>
                      <a:endParaRPr lang="en-GB"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902655"/>
                  </a:ext>
                </a:extLst>
              </a:tr>
            </a:tbl>
          </a:graphicData>
        </a:graphic>
      </p:graphicFrame>
      <p:sp>
        <p:nvSpPr>
          <p:cNvPr id="6" name="Content Placeholder 2">
            <a:extLst>
              <a:ext uri="{FF2B5EF4-FFF2-40B4-BE49-F238E27FC236}">
                <a16:creationId xmlns:a16="http://schemas.microsoft.com/office/drawing/2014/main" id="{470E0BA8-725B-48F7-8500-9FF259720CDF}"/>
              </a:ext>
            </a:extLst>
          </p:cNvPr>
          <p:cNvSpPr txBox="1">
            <a:spLocks/>
          </p:cNvSpPr>
          <p:nvPr/>
        </p:nvSpPr>
        <p:spPr>
          <a:xfrm>
            <a:off x="837149" y="5443946"/>
            <a:ext cx="10830243" cy="100960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dirty="0"/>
              <a:t>You can’t artificially divide your purchases to lower their individual value.</a:t>
            </a:r>
          </a:p>
          <a:p>
            <a:pPr marL="0" indent="0">
              <a:buFont typeface="Wingdings 3" charset="2"/>
              <a:buNone/>
            </a:pPr>
            <a:r>
              <a:rPr lang="en-GB" dirty="0"/>
              <a:t>If the value of your planned purchase is close to one of the thresholds, we recommend you use the more rigorous procedure.</a:t>
            </a:r>
          </a:p>
        </p:txBody>
      </p:sp>
    </p:spTree>
    <p:extLst>
      <p:ext uri="{BB962C8B-B14F-4D97-AF65-F5344CB8AC3E}">
        <p14:creationId xmlns:p14="http://schemas.microsoft.com/office/powerpoint/2010/main" val="72460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State Aid</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905934" y="1166870"/>
            <a:ext cx="8596668" cy="4882237"/>
          </a:xfrm>
        </p:spPr>
        <p:txBody>
          <a:bodyPr>
            <a:normAutofit/>
          </a:bodyPr>
          <a:lstStyle/>
          <a:p>
            <a:pPr marL="0" indent="0">
              <a:buNone/>
            </a:pPr>
            <a:r>
              <a:rPr lang="en-GB" dirty="0"/>
              <a:t>This is relevant to projects that provide support to businesses (not to individuals) and to capital projects.</a:t>
            </a:r>
          </a:p>
          <a:p>
            <a:pPr marL="0" indent="0">
              <a:buNone/>
            </a:pPr>
            <a:endParaRPr lang="en-GB" dirty="0"/>
          </a:p>
          <a:p>
            <a:r>
              <a:rPr lang="en-US" dirty="0"/>
              <a:t>State aid is any support (financial and non-financial) </a:t>
            </a:r>
            <a:r>
              <a:rPr lang="en-US" b="1" dirty="0"/>
              <a:t>provided by public authorities </a:t>
            </a:r>
            <a:r>
              <a:rPr lang="en-US" dirty="0"/>
              <a:t>using </a:t>
            </a:r>
            <a:r>
              <a:rPr lang="en-US" b="1" dirty="0"/>
              <a:t>taxpayer-funded resources </a:t>
            </a:r>
            <a:r>
              <a:rPr lang="en-US" dirty="0"/>
              <a:t>to one or more </a:t>
            </a:r>
            <a:r>
              <a:rPr lang="en-US" dirty="0" err="1"/>
              <a:t>organisations</a:t>
            </a:r>
            <a:r>
              <a:rPr lang="en-US" dirty="0"/>
              <a:t> on a </a:t>
            </a:r>
            <a:r>
              <a:rPr lang="en-US" b="1" dirty="0"/>
              <a:t>selective basis </a:t>
            </a:r>
            <a:r>
              <a:rPr lang="en-US" dirty="0"/>
              <a:t>in a way that gives an </a:t>
            </a:r>
            <a:r>
              <a:rPr lang="en-US" b="1" dirty="0"/>
              <a:t>advantage</a:t>
            </a:r>
            <a:r>
              <a:rPr lang="en-US" dirty="0"/>
              <a:t> over others and could potentially </a:t>
            </a:r>
            <a:r>
              <a:rPr lang="en-US" b="1" dirty="0"/>
              <a:t>distort competition </a:t>
            </a:r>
            <a:r>
              <a:rPr lang="en-US" dirty="0"/>
              <a:t>and trade in the European Union.</a:t>
            </a:r>
          </a:p>
          <a:p>
            <a:r>
              <a:rPr lang="en-US" dirty="0"/>
              <a:t>In principle state aid is not allowed in the European Union.</a:t>
            </a:r>
          </a:p>
          <a:p>
            <a:r>
              <a:rPr lang="en-GB" dirty="0"/>
              <a:t>However, there are exceptions where it’s beneficial to the economy and growth and other policy objectives e.g. research and development, environmental protection, support to SMEs.</a:t>
            </a:r>
          </a:p>
          <a:p>
            <a:r>
              <a:rPr lang="en-GB" dirty="0"/>
              <a:t>Your CLLD business support project will need to use one of these exceptions and comply with its rules and requirements (and keep evidence!)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18095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State Aid</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475110" y="1441940"/>
            <a:ext cx="9741551" cy="4967652"/>
          </a:xfrm>
        </p:spPr>
        <p:txBody>
          <a:bodyPr>
            <a:normAutofit/>
          </a:bodyPr>
          <a:lstStyle/>
          <a:p>
            <a:pPr marL="0" indent="0">
              <a:buNone/>
            </a:pPr>
            <a:r>
              <a:rPr lang="en-GB" dirty="0"/>
              <a:t>These are the State Aid exemptions we have identified as suitable for CLLD projects:</a:t>
            </a:r>
          </a:p>
          <a:p>
            <a:r>
              <a:rPr lang="en-GB" b="1" dirty="0"/>
              <a:t>Investment aid for local infrastructures </a:t>
            </a:r>
            <a:r>
              <a:rPr lang="en-GB" dirty="0"/>
              <a:t>(Article 56 GBER) - for capital projects</a:t>
            </a:r>
          </a:p>
          <a:p>
            <a:pPr lvl="0"/>
            <a:r>
              <a:rPr lang="en-GB" b="1" dirty="0"/>
              <a:t>Investment aid to SMEs </a:t>
            </a:r>
            <a:r>
              <a:rPr lang="en-GB" dirty="0"/>
              <a:t>(Article 17 GBER) – up to 20% or 10% of costs of </a:t>
            </a:r>
            <a:r>
              <a:rPr lang="en-US" dirty="0"/>
              <a:t>investment in tangible assets (= physical assets e.g. land, vehicles, equipment) and amortizable intangible assets (non-physical assets e.g. patents, trademarks, licenses)</a:t>
            </a:r>
            <a:endParaRPr lang="en-GB" dirty="0"/>
          </a:p>
          <a:p>
            <a:r>
              <a:rPr lang="en-GB" b="1" dirty="0"/>
              <a:t>Aid for consultancy in favour of SMEs </a:t>
            </a:r>
            <a:r>
              <a:rPr lang="en-GB" dirty="0"/>
              <a:t>(Article 18 GBER) - </a:t>
            </a:r>
            <a:r>
              <a:rPr lang="en-US" dirty="0"/>
              <a:t>for purchasing consultancy services provided by external consultants, up to 50% costs</a:t>
            </a:r>
            <a:endParaRPr lang="en-GB" dirty="0"/>
          </a:p>
          <a:p>
            <a:r>
              <a:rPr lang="en-GB" b="1" dirty="0"/>
              <a:t>Aid for start-ups </a:t>
            </a:r>
            <a:r>
              <a:rPr lang="en-GB" dirty="0"/>
              <a:t>(Article 22 GBER) – for SMEs up to 5 years old </a:t>
            </a:r>
          </a:p>
          <a:p>
            <a:r>
              <a:rPr lang="en-GB" b="1" dirty="0"/>
              <a:t>De </a:t>
            </a:r>
            <a:r>
              <a:rPr lang="en-GB" b="1" dirty="0" err="1"/>
              <a:t>Minimis</a:t>
            </a:r>
            <a:r>
              <a:rPr lang="en-GB" b="1" dirty="0"/>
              <a:t> </a:t>
            </a:r>
            <a:r>
              <a:rPr lang="en-GB" dirty="0"/>
              <a:t>(De </a:t>
            </a:r>
            <a:r>
              <a:rPr lang="en-GB" dirty="0" err="1"/>
              <a:t>Minimis</a:t>
            </a:r>
            <a:r>
              <a:rPr lang="en-GB" dirty="0"/>
              <a:t> Regulation) – support of up to </a:t>
            </a:r>
            <a:r>
              <a:rPr lang="en-US" dirty="0"/>
              <a:t>€</a:t>
            </a:r>
            <a:r>
              <a:rPr lang="en-GB" dirty="0"/>
              <a:t>200,000 in a 3 year rolling period</a:t>
            </a:r>
          </a:p>
          <a:p>
            <a:pPr marL="0" indent="0">
              <a:buNone/>
            </a:pPr>
            <a:endParaRPr lang="en-GB" dirty="0"/>
          </a:p>
          <a:p>
            <a:pPr marL="0" indent="0">
              <a:buNone/>
            </a:pPr>
            <a:r>
              <a:rPr lang="en-GB" dirty="0"/>
              <a:t>Every exemption has its own rules and we recommend that you speak to us so that we can help you identify the right exemption for your project.</a:t>
            </a:r>
          </a:p>
        </p:txBody>
      </p:sp>
    </p:spTree>
    <p:extLst>
      <p:ext uri="{BB962C8B-B14F-4D97-AF65-F5344CB8AC3E}">
        <p14:creationId xmlns:p14="http://schemas.microsoft.com/office/powerpoint/2010/main" val="2841694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Documentation retention</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826803" y="973440"/>
            <a:ext cx="8596668" cy="5550452"/>
          </a:xfrm>
        </p:spPr>
        <p:txBody>
          <a:bodyPr>
            <a:normAutofit/>
          </a:bodyPr>
          <a:lstStyle/>
          <a:p>
            <a:pPr marL="0" indent="0">
              <a:buNone/>
            </a:pPr>
            <a:r>
              <a:rPr lang="en-GB" dirty="0"/>
              <a:t>You will need to keep all the project documentation for a number of years following the end of your project. </a:t>
            </a:r>
          </a:p>
          <a:p>
            <a:pPr marL="0" indent="0">
              <a:buNone/>
            </a:pPr>
            <a:r>
              <a:rPr lang="en-GB" dirty="0"/>
              <a:t>It could be as long as December 2033. </a:t>
            </a:r>
          </a:p>
          <a:p>
            <a:pPr marL="0" indent="0">
              <a:buNone/>
            </a:pPr>
            <a:r>
              <a:rPr lang="en-GB" dirty="0"/>
              <a:t>We will let you know what the date for your project is.</a:t>
            </a:r>
          </a:p>
          <a:p>
            <a:pPr marL="0" indent="0">
              <a:buNone/>
            </a:pPr>
            <a:r>
              <a:rPr lang="en-US" dirty="0"/>
              <a:t>If you are unable to keep all the records for that long, let us know and we will collect your documents and archive them at no cost to you.</a:t>
            </a:r>
          </a:p>
          <a:p>
            <a:pPr marL="0" indent="0">
              <a:buNone/>
            </a:pPr>
            <a:endParaRPr lang="en-GB" dirty="0"/>
          </a:p>
          <a:p>
            <a:pPr marL="0" indent="0">
              <a:buNone/>
            </a:pPr>
            <a:r>
              <a:rPr lang="en-GB" dirty="0"/>
              <a:t>The reason is that your CLLD project may be audited - even after it finished – by:</a:t>
            </a:r>
          </a:p>
          <a:p>
            <a:r>
              <a:rPr lang="en-GB" dirty="0"/>
              <a:t>DCLG</a:t>
            </a:r>
          </a:p>
          <a:p>
            <a:r>
              <a:rPr lang="en-GB" dirty="0"/>
              <a:t>DWP</a:t>
            </a:r>
          </a:p>
          <a:p>
            <a:r>
              <a:rPr lang="en-GB" dirty="0"/>
              <a:t>European Commission and </a:t>
            </a:r>
          </a:p>
          <a:p>
            <a:r>
              <a:rPr lang="en-GB" dirty="0"/>
              <a:t>European Court of Auditors</a:t>
            </a:r>
          </a:p>
          <a:p>
            <a:pPr marL="0" indent="0">
              <a:buNone/>
            </a:pPr>
            <a:r>
              <a:rPr lang="en-GB" dirty="0"/>
              <a:t>And they will expect to see all the project related documentation.</a:t>
            </a:r>
          </a:p>
        </p:txBody>
      </p:sp>
    </p:spTree>
    <p:extLst>
      <p:ext uri="{BB962C8B-B14F-4D97-AF65-F5344CB8AC3E}">
        <p14:creationId xmlns:p14="http://schemas.microsoft.com/office/powerpoint/2010/main" val="394224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Documentation retention</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826803" y="973440"/>
            <a:ext cx="8596668" cy="5550452"/>
          </a:xfrm>
        </p:spPr>
        <p:txBody>
          <a:bodyPr>
            <a:normAutofit/>
          </a:bodyPr>
          <a:lstStyle/>
          <a:p>
            <a:pPr marL="0" lvl="0" indent="0">
              <a:buNone/>
            </a:pPr>
            <a:r>
              <a:rPr lang="en-US" dirty="0"/>
              <a:t>What you need to keep:</a:t>
            </a:r>
          </a:p>
          <a:p>
            <a:pPr lvl="0"/>
            <a:r>
              <a:rPr lang="en-US" b="1" dirty="0"/>
              <a:t>Financial documents </a:t>
            </a:r>
            <a:r>
              <a:rPr lang="en-US" dirty="0"/>
              <a:t>e.g. invoices, receipts, bank statements, check stubs, cash books, salary and payroll records;</a:t>
            </a:r>
            <a:endParaRPr lang="en-GB" dirty="0"/>
          </a:p>
          <a:p>
            <a:pPr lvl="0"/>
            <a:r>
              <a:rPr lang="en-US" b="1" dirty="0"/>
              <a:t>Output documents </a:t>
            </a:r>
            <a:r>
              <a:rPr lang="en-US" dirty="0"/>
              <a:t>e.g. beneficiary and output forms, evidence collected from beneficiaries to confirm they are eligible for support from your project;</a:t>
            </a:r>
            <a:endParaRPr lang="en-GB" dirty="0"/>
          </a:p>
          <a:p>
            <a:pPr lvl="0"/>
            <a:r>
              <a:rPr lang="en-US" dirty="0"/>
              <a:t>Evidence that you </a:t>
            </a:r>
            <a:r>
              <a:rPr lang="en-US" b="1" dirty="0"/>
              <a:t>procured goods and services </a:t>
            </a:r>
            <a:r>
              <a:rPr lang="en-US" dirty="0"/>
              <a:t>in a fair and transparent way (e.g. advertising, quotes, tenders, scoring etc.)</a:t>
            </a:r>
            <a:endParaRPr lang="en-GB" dirty="0"/>
          </a:p>
          <a:p>
            <a:pPr lvl="0"/>
            <a:r>
              <a:rPr lang="en-US" b="1" dirty="0"/>
              <a:t>Match funding </a:t>
            </a:r>
            <a:r>
              <a:rPr lang="en-US" dirty="0"/>
              <a:t>e.g. letters from other funders, grant agreements from other funders, bank statements showing funding received;</a:t>
            </a:r>
            <a:endParaRPr lang="en-GB" dirty="0"/>
          </a:p>
          <a:p>
            <a:pPr lvl="0"/>
            <a:r>
              <a:rPr lang="en-US" b="1" dirty="0"/>
              <a:t>Publicity</a:t>
            </a:r>
            <a:r>
              <a:rPr lang="en-US" dirty="0"/>
              <a:t> e.g. photos, leaflets, posters, press releases, press articles, screen shots of websites etc.;</a:t>
            </a:r>
            <a:endParaRPr lang="en-GB" dirty="0"/>
          </a:p>
          <a:p>
            <a:pPr lvl="0"/>
            <a:r>
              <a:rPr lang="en-US" dirty="0"/>
              <a:t>Evidence of what you did to promote </a:t>
            </a:r>
            <a:r>
              <a:rPr lang="en-US" b="1" dirty="0"/>
              <a:t>equal opportunities and environmental sustainability</a:t>
            </a:r>
            <a:r>
              <a:rPr lang="en-US" dirty="0"/>
              <a:t>;</a:t>
            </a:r>
            <a:endParaRPr lang="en-GB" dirty="0"/>
          </a:p>
          <a:p>
            <a:pPr lvl="0"/>
            <a:r>
              <a:rPr lang="en-US" dirty="0"/>
              <a:t>Evidence that </a:t>
            </a:r>
            <a:r>
              <a:rPr lang="en-US" b="1" dirty="0"/>
              <a:t>State Aid </a:t>
            </a:r>
            <a:r>
              <a:rPr lang="en-US" dirty="0"/>
              <a:t>rules have been met e.g. declarations from businesses, letters issued to businesses;</a:t>
            </a:r>
            <a:endParaRPr lang="en-GB" dirty="0"/>
          </a:p>
          <a:p>
            <a:pPr lvl="0"/>
            <a:r>
              <a:rPr lang="en-US" b="1" dirty="0"/>
              <a:t>Grant Agreement </a:t>
            </a:r>
            <a:r>
              <a:rPr lang="en-US" dirty="0"/>
              <a:t>with us, copies of all the </a:t>
            </a:r>
            <a:r>
              <a:rPr lang="en-US" b="1" dirty="0"/>
              <a:t>claims and forms </a:t>
            </a:r>
            <a:r>
              <a:rPr lang="en-US" dirty="0"/>
              <a:t>submitted to us.</a:t>
            </a:r>
            <a:endParaRPr lang="en-GB" dirty="0"/>
          </a:p>
        </p:txBody>
      </p:sp>
    </p:spTree>
    <p:extLst>
      <p:ext uri="{BB962C8B-B14F-4D97-AF65-F5344CB8AC3E}">
        <p14:creationId xmlns:p14="http://schemas.microsoft.com/office/powerpoint/2010/main" val="253633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Outputs</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826803" y="973440"/>
            <a:ext cx="8596668" cy="5550452"/>
          </a:xfrm>
        </p:spPr>
        <p:txBody>
          <a:bodyPr>
            <a:normAutofit/>
          </a:bodyPr>
          <a:lstStyle/>
          <a:p>
            <a:r>
              <a:rPr lang="en-US" dirty="0"/>
              <a:t>Your project will need to identify which outputs it will achieve and what your targets are.</a:t>
            </a:r>
          </a:p>
          <a:p>
            <a:r>
              <a:rPr lang="en-US" dirty="0"/>
              <a:t>Your targets need to be realistic and based on your experience.</a:t>
            </a:r>
          </a:p>
          <a:p>
            <a:r>
              <a:rPr lang="en-US" dirty="0"/>
              <a:t>You will need to collect evidence of achieving them and report on the progress on a quarterly basis (we will provide you with forms).</a:t>
            </a:r>
          </a:p>
          <a:p>
            <a:r>
              <a:rPr lang="en-US" dirty="0"/>
              <a:t>There is a list of outputs expected from projects for Activities 1-3 and 4-6. You can also propose your own outputs if you wish to do so (e.g. if they better reflect your project’s aims / activities / target groups).</a:t>
            </a:r>
          </a:p>
          <a:p>
            <a:r>
              <a:rPr lang="en-US" dirty="0"/>
              <a:t>CLLD is </a:t>
            </a:r>
            <a:r>
              <a:rPr lang="en-US" u="sng" dirty="0"/>
              <a:t>not</a:t>
            </a:r>
            <a:r>
              <a:rPr lang="en-US" dirty="0"/>
              <a:t> a ‘pay-by-output’ </a:t>
            </a:r>
            <a:r>
              <a:rPr lang="en-US" dirty="0" err="1"/>
              <a:t>programme</a:t>
            </a:r>
            <a:r>
              <a:rPr lang="en-US" dirty="0"/>
              <a:t> – it is important that you work towards achieving your outputs but you will be paid based on your actual costs. One of the reasons is that we would like to encourage </a:t>
            </a:r>
            <a:r>
              <a:rPr lang="en-US" b="1" dirty="0"/>
              <a:t>innovative projects</a:t>
            </a:r>
            <a:r>
              <a:rPr lang="en-US" dirty="0"/>
              <a:t> and ideas that may have never been tested before in our CLLD area - we </a:t>
            </a:r>
            <a:r>
              <a:rPr lang="en-US" dirty="0" err="1"/>
              <a:t>realise</a:t>
            </a:r>
            <a:r>
              <a:rPr lang="en-US" dirty="0"/>
              <a:t> that such projects may sometimes fail to achieve originally planned outputs. </a:t>
            </a:r>
          </a:p>
          <a:p>
            <a:r>
              <a:rPr lang="en-US" dirty="0"/>
              <a:t>We would also like to encourage all </a:t>
            </a:r>
            <a:r>
              <a:rPr lang="en-US" dirty="0" err="1"/>
              <a:t>organisations</a:t>
            </a:r>
            <a:r>
              <a:rPr lang="en-US" dirty="0"/>
              <a:t> receiving CLLD grants to work together – it is fine to ‘share’ clients!</a:t>
            </a:r>
          </a:p>
        </p:txBody>
      </p:sp>
    </p:spTree>
    <p:extLst>
      <p:ext uri="{BB962C8B-B14F-4D97-AF65-F5344CB8AC3E}">
        <p14:creationId xmlns:p14="http://schemas.microsoft.com/office/powerpoint/2010/main" val="135397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40989094"/>
              </p:ext>
            </p:extLst>
          </p:nvPr>
        </p:nvGraphicFramePr>
        <p:xfrm>
          <a:off x="448408" y="1705708"/>
          <a:ext cx="8117411" cy="4414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4"/>
          <p:cNvSpPr>
            <a:spLocks noGrp="1"/>
          </p:cNvSpPr>
          <p:nvPr>
            <p:ph type="title" idx="4294967295"/>
          </p:nvPr>
        </p:nvSpPr>
        <p:spPr>
          <a:xfrm>
            <a:off x="448408" y="281938"/>
            <a:ext cx="11699875" cy="809625"/>
          </a:xfrm>
        </p:spPr>
        <p:txBody>
          <a:bodyPr>
            <a:normAutofit fontScale="90000"/>
          </a:bodyPr>
          <a:lstStyle/>
          <a:p>
            <a:r>
              <a:rPr lang="en-GB" sz="4000" b="1" dirty="0">
                <a:solidFill>
                  <a:schemeClr val="tx1"/>
                </a:solidFill>
              </a:rPr>
              <a:t>Outputs for Activities 1-3</a:t>
            </a:r>
            <a:br>
              <a:rPr lang="en-GB" dirty="0">
                <a:solidFill>
                  <a:schemeClr val="tx1"/>
                </a:solidFill>
              </a:rPr>
            </a:br>
            <a:r>
              <a:rPr lang="en-GB" dirty="0">
                <a:solidFill>
                  <a:schemeClr val="tx1"/>
                </a:solidFill>
              </a:rPr>
              <a:t>(supporting entrepreneurship and businesses)</a:t>
            </a:r>
          </a:p>
        </p:txBody>
      </p:sp>
      <p:grpSp>
        <p:nvGrpSpPr>
          <p:cNvPr id="10" name="Group 9"/>
          <p:cNvGrpSpPr/>
          <p:nvPr/>
        </p:nvGrpSpPr>
        <p:grpSpPr>
          <a:xfrm>
            <a:off x="8704555" y="3276337"/>
            <a:ext cx="2496845" cy="2844060"/>
            <a:chOff x="5629049" y="560447"/>
            <a:chExt cx="2643212" cy="5175450"/>
          </a:xfrm>
        </p:grpSpPr>
        <p:sp>
          <p:nvSpPr>
            <p:cNvPr id="11" name="Rounded Rectangle 10"/>
            <p:cNvSpPr/>
            <p:nvPr/>
          </p:nvSpPr>
          <p:spPr>
            <a:xfrm>
              <a:off x="5629049" y="703988"/>
              <a:ext cx="2643212" cy="5031909"/>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5760741" y="560447"/>
              <a:ext cx="2232958" cy="2870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kern="1200" dirty="0"/>
            </a:p>
            <a:p>
              <a:pPr lvl="0" algn="ctr" defTabSz="1778000">
                <a:lnSpc>
                  <a:spcPct val="90000"/>
                </a:lnSpc>
                <a:spcBef>
                  <a:spcPct val="0"/>
                </a:spcBef>
                <a:spcAft>
                  <a:spcPct val="35000"/>
                </a:spcAft>
              </a:pPr>
              <a:endParaRPr lang="en-US" sz="4000" kern="1200" dirty="0"/>
            </a:p>
            <a:p>
              <a:pPr lvl="0" algn="ctr" defTabSz="1778000">
                <a:lnSpc>
                  <a:spcPct val="90000"/>
                </a:lnSpc>
                <a:spcBef>
                  <a:spcPct val="0"/>
                </a:spcBef>
                <a:spcAft>
                  <a:spcPct val="35000"/>
                </a:spcAft>
              </a:pPr>
              <a:endParaRPr lang="en-US" sz="4000" kern="1200" dirty="0"/>
            </a:p>
            <a:p>
              <a:pPr lvl="0" algn="ctr" defTabSz="1778000">
                <a:lnSpc>
                  <a:spcPct val="90000"/>
                </a:lnSpc>
                <a:spcBef>
                  <a:spcPct val="0"/>
                </a:spcBef>
                <a:spcAft>
                  <a:spcPct val="35000"/>
                </a:spcAft>
              </a:pPr>
              <a:endParaRPr lang="en-US" sz="2400" kern="1200" dirty="0"/>
            </a:p>
            <a:p>
              <a:pPr lvl="0" algn="ctr" defTabSz="1778000">
                <a:lnSpc>
                  <a:spcPct val="90000"/>
                </a:lnSpc>
                <a:spcBef>
                  <a:spcPct val="0"/>
                </a:spcBef>
                <a:spcAft>
                  <a:spcPct val="35000"/>
                </a:spcAft>
              </a:pPr>
              <a:r>
                <a:rPr lang="en-US" sz="2400" dirty="0"/>
                <a:t>Square </a:t>
              </a:r>
              <a:r>
                <a:rPr lang="en-US" sz="2400" dirty="0" err="1"/>
                <a:t>metres</a:t>
              </a:r>
              <a:r>
                <a:rPr lang="en-US" sz="2400" dirty="0"/>
                <a:t> public or commercial building renovated in our CLLD areas</a:t>
              </a:r>
              <a:endParaRPr lang="en-GB" sz="2400" kern="1200" dirty="0"/>
            </a:p>
          </p:txBody>
        </p:sp>
      </p:grpSp>
      <p:sp>
        <p:nvSpPr>
          <p:cNvPr id="13" name="Action Button: Home 12">
            <a:hlinkClick r:id="" action="ppaction://hlinkshowjump?jump=firstslide" highlightClick="1"/>
          </p:cNvPr>
          <p:cNvSpPr/>
          <p:nvPr/>
        </p:nvSpPr>
        <p:spPr>
          <a:xfrm>
            <a:off x="9093358" y="1705708"/>
            <a:ext cx="1580502" cy="1489548"/>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3992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810600" y="110756"/>
            <a:ext cx="10058400" cy="508925"/>
          </a:xfrm>
        </p:spPr>
        <p:txBody>
          <a:bodyPr>
            <a:normAutofit fontScale="90000"/>
          </a:bodyPr>
          <a:lstStyle/>
          <a:p>
            <a:r>
              <a:rPr lang="en-GB" sz="4000" b="1" dirty="0">
                <a:solidFill>
                  <a:schemeClr val="tx1"/>
                </a:solidFill>
              </a:rPr>
              <a:t>Outputs for Activities 4-6 </a:t>
            </a:r>
            <a:br>
              <a:rPr lang="en-GB" dirty="0">
                <a:solidFill>
                  <a:schemeClr val="tx1"/>
                </a:solidFill>
              </a:rPr>
            </a:br>
            <a:r>
              <a:rPr lang="en-GB" dirty="0">
                <a:solidFill>
                  <a:schemeClr val="tx1"/>
                </a:solidFill>
              </a:rPr>
              <a:t>(supporting people on the pathway to employment)</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16614469"/>
              </p:ext>
            </p:extLst>
          </p:nvPr>
        </p:nvGraphicFramePr>
        <p:xfrm>
          <a:off x="810600" y="1310054"/>
          <a:ext cx="10751283" cy="5363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51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4013-6C98-404F-83D6-955CD43E6700}"/>
              </a:ext>
            </a:extLst>
          </p:cNvPr>
          <p:cNvSpPr>
            <a:spLocks noGrp="1"/>
          </p:cNvSpPr>
          <p:nvPr>
            <p:ph type="title"/>
          </p:nvPr>
        </p:nvSpPr>
        <p:spPr>
          <a:xfrm>
            <a:off x="457526" y="1015022"/>
            <a:ext cx="8596668" cy="770793"/>
          </a:xfrm>
        </p:spPr>
        <p:txBody>
          <a:bodyPr>
            <a:normAutofit/>
          </a:bodyPr>
          <a:lstStyle/>
          <a:p>
            <a:r>
              <a:rPr lang="en-GB" sz="2000" dirty="0">
                <a:solidFill>
                  <a:schemeClr val="tx1"/>
                </a:solidFill>
              </a:rPr>
              <a:t>When developing (and delivering) your CLLD project you need to take into account rules and requirements in relation to the following:</a:t>
            </a:r>
          </a:p>
        </p:txBody>
      </p:sp>
      <p:sp>
        <p:nvSpPr>
          <p:cNvPr id="3" name="Content Placeholder 2">
            <a:extLst>
              <a:ext uri="{FF2B5EF4-FFF2-40B4-BE49-F238E27FC236}">
                <a16:creationId xmlns:a16="http://schemas.microsoft.com/office/drawing/2014/main" id="{8076A22D-062C-4DB1-94A1-925BD80B9505}"/>
              </a:ext>
            </a:extLst>
          </p:cNvPr>
          <p:cNvSpPr>
            <a:spLocks noGrp="1"/>
          </p:cNvSpPr>
          <p:nvPr>
            <p:ph idx="1"/>
          </p:nvPr>
        </p:nvSpPr>
        <p:spPr>
          <a:xfrm>
            <a:off x="1899465" y="2001715"/>
            <a:ext cx="7314874" cy="3547208"/>
          </a:xfrm>
        </p:spPr>
        <p:txBody>
          <a:bodyPr>
            <a:normAutofit fontScale="92500" lnSpcReduction="20000"/>
          </a:bodyPr>
          <a:lstStyle/>
          <a:p>
            <a:r>
              <a:rPr lang="en-GB" sz="2600" dirty="0"/>
              <a:t>eligibility of activity, costs and participants</a:t>
            </a:r>
          </a:p>
          <a:p>
            <a:r>
              <a:rPr lang="en-GB" sz="2600" dirty="0"/>
              <a:t>match funding </a:t>
            </a:r>
          </a:p>
          <a:p>
            <a:r>
              <a:rPr lang="en-GB" sz="2600" dirty="0"/>
              <a:t>publicity</a:t>
            </a:r>
          </a:p>
          <a:p>
            <a:r>
              <a:rPr lang="en-GB" sz="2600" dirty="0"/>
              <a:t>cross cutting themes</a:t>
            </a:r>
          </a:p>
          <a:p>
            <a:r>
              <a:rPr lang="en-GB" sz="2600" dirty="0"/>
              <a:t>procurement</a:t>
            </a:r>
          </a:p>
          <a:p>
            <a:r>
              <a:rPr lang="en-GB" sz="2600" dirty="0"/>
              <a:t>state aid</a:t>
            </a:r>
          </a:p>
          <a:p>
            <a:r>
              <a:rPr lang="en-GB" sz="2600" dirty="0"/>
              <a:t>documentation retention</a:t>
            </a:r>
          </a:p>
          <a:p>
            <a:r>
              <a:rPr lang="en-GB" sz="2600" dirty="0"/>
              <a:t>output definitions </a:t>
            </a:r>
            <a:r>
              <a:rPr lang="en-GB" sz="2400" dirty="0"/>
              <a:t>	</a:t>
            </a:r>
          </a:p>
        </p:txBody>
      </p:sp>
      <p:sp>
        <p:nvSpPr>
          <p:cNvPr id="4" name="Title 1">
            <a:extLst>
              <a:ext uri="{FF2B5EF4-FFF2-40B4-BE49-F238E27FC236}">
                <a16:creationId xmlns:a16="http://schemas.microsoft.com/office/drawing/2014/main" id="{86273B4F-F865-43D9-B575-2D0C2D8F6F14}"/>
              </a:ext>
            </a:extLst>
          </p:cNvPr>
          <p:cNvSpPr txBox="1">
            <a:spLocks/>
          </p:cNvSpPr>
          <p:nvPr/>
        </p:nvSpPr>
        <p:spPr>
          <a:xfrm>
            <a:off x="563034" y="5715976"/>
            <a:ext cx="9609666" cy="864577"/>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a:solidFill>
                  <a:schemeClr val="tx1"/>
                </a:solidFill>
              </a:rPr>
              <a:t>Details are included in our Handbook for Applicants and Delivery Organisations </a:t>
            </a:r>
          </a:p>
          <a:p>
            <a:r>
              <a:rPr lang="en-GB" sz="2000" dirty="0">
                <a:solidFill>
                  <a:schemeClr val="tx1"/>
                </a:solidFill>
              </a:rPr>
              <a:t>as well as relevant ERDF and ESF guidance notes.</a:t>
            </a:r>
          </a:p>
        </p:txBody>
      </p:sp>
      <p:sp>
        <p:nvSpPr>
          <p:cNvPr id="5" name="Title 1">
            <a:extLst>
              <a:ext uri="{FF2B5EF4-FFF2-40B4-BE49-F238E27FC236}">
                <a16:creationId xmlns:a16="http://schemas.microsoft.com/office/drawing/2014/main" id="{A63039D2-0A24-4719-9924-43761A405C6B}"/>
              </a:ext>
            </a:extLst>
          </p:cNvPr>
          <p:cNvSpPr txBox="1">
            <a:spLocks/>
          </p:cNvSpPr>
          <p:nvPr/>
        </p:nvSpPr>
        <p:spPr>
          <a:xfrm>
            <a:off x="457526" y="143608"/>
            <a:ext cx="8596668" cy="82354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a:solidFill>
                  <a:schemeClr val="tx1"/>
                </a:solidFill>
              </a:rPr>
              <a:t>Funding rules and requirements</a:t>
            </a:r>
            <a:endParaRPr lang="en-GB" dirty="0"/>
          </a:p>
        </p:txBody>
      </p:sp>
    </p:spTree>
    <p:extLst>
      <p:ext uri="{BB962C8B-B14F-4D97-AF65-F5344CB8AC3E}">
        <p14:creationId xmlns:p14="http://schemas.microsoft.com/office/powerpoint/2010/main" val="269296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C288-2F81-4CE6-983E-DB7080D8362A}"/>
              </a:ext>
            </a:extLst>
          </p:cNvPr>
          <p:cNvSpPr>
            <a:spLocks noGrp="1"/>
          </p:cNvSpPr>
          <p:nvPr>
            <p:ph type="title"/>
          </p:nvPr>
        </p:nvSpPr>
        <p:spPr>
          <a:xfrm>
            <a:off x="677334" y="222738"/>
            <a:ext cx="8596668" cy="823546"/>
          </a:xfrm>
        </p:spPr>
        <p:txBody>
          <a:bodyPr/>
          <a:lstStyle/>
          <a:p>
            <a:r>
              <a:rPr lang="en-GB" b="1" dirty="0">
                <a:solidFill>
                  <a:schemeClr val="tx1"/>
                </a:solidFill>
              </a:rPr>
              <a:t>Eligibility of activity</a:t>
            </a:r>
            <a:endParaRPr lang="en-GB" dirty="0"/>
          </a:p>
        </p:txBody>
      </p:sp>
      <p:graphicFrame>
        <p:nvGraphicFramePr>
          <p:cNvPr id="4" name="Content Placeholder 3">
            <a:extLst>
              <a:ext uri="{FF2B5EF4-FFF2-40B4-BE49-F238E27FC236}">
                <a16:creationId xmlns:a16="http://schemas.microsoft.com/office/drawing/2014/main" id="{DF1E533B-4177-4998-824F-0C6E7ED8285F}"/>
              </a:ext>
            </a:extLst>
          </p:cNvPr>
          <p:cNvGraphicFramePr>
            <a:graphicFrameLocks noGrp="1"/>
          </p:cNvGraphicFramePr>
          <p:nvPr>
            <p:ph idx="1"/>
            <p:extLst>
              <p:ext uri="{D42A27DB-BD31-4B8C-83A1-F6EECF244321}">
                <p14:modId xmlns:p14="http://schemas.microsoft.com/office/powerpoint/2010/main" val="3705685019"/>
              </p:ext>
            </p:extLst>
          </p:nvPr>
        </p:nvGraphicFramePr>
        <p:xfrm>
          <a:off x="553915" y="879230"/>
          <a:ext cx="11113477" cy="5706641"/>
        </p:xfrm>
        <a:graphic>
          <a:graphicData uri="http://schemas.openxmlformats.org/drawingml/2006/table">
            <a:tbl>
              <a:tblPr firstRow="1" firstCol="1" bandRow="1">
                <a:tableStyleId>{5C22544A-7EE6-4342-B048-85BDC9FD1C3A}</a:tableStyleId>
              </a:tblPr>
              <a:tblGrid>
                <a:gridCol w="2875085">
                  <a:extLst>
                    <a:ext uri="{9D8B030D-6E8A-4147-A177-3AD203B41FA5}">
                      <a16:colId xmlns:a16="http://schemas.microsoft.com/office/drawing/2014/main" val="1712308677"/>
                    </a:ext>
                  </a:extLst>
                </a:gridCol>
                <a:gridCol w="8238392">
                  <a:extLst>
                    <a:ext uri="{9D8B030D-6E8A-4147-A177-3AD203B41FA5}">
                      <a16:colId xmlns:a16="http://schemas.microsoft.com/office/drawing/2014/main" val="21656895"/>
                    </a:ext>
                  </a:extLst>
                </a:gridCol>
              </a:tblGrid>
              <a:tr h="879232">
                <a:tc rowSpan="2">
                  <a:txBody>
                    <a:bodyPr/>
                    <a:lstStyle/>
                    <a:p>
                      <a:pPr>
                        <a:lnSpc>
                          <a:spcPts val="1300"/>
                        </a:lnSpc>
                        <a:spcBef>
                          <a:spcPts val="400"/>
                        </a:spcBef>
                        <a:spcAft>
                          <a:spcPts val="400"/>
                        </a:spcAft>
                      </a:pPr>
                      <a:r>
                        <a:rPr lang="en-US" sz="1400" b="0" dirty="0">
                          <a:solidFill>
                            <a:schemeClr val="tx1"/>
                          </a:solidFill>
                          <a:effectLst/>
                        </a:rPr>
                        <a:t>Objective A</a:t>
                      </a:r>
                    </a:p>
                    <a:p>
                      <a:pPr>
                        <a:lnSpc>
                          <a:spcPts val="1300"/>
                        </a:lnSpc>
                        <a:spcBef>
                          <a:spcPts val="400"/>
                        </a:spcBef>
                        <a:spcAft>
                          <a:spcPts val="400"/>
                        </a:spcAft>
                      </a:pPr>
                      <a:r>
                        <a:rPr lang="en-US" sz="1400" b="0" dirty="0">
                          <a:solidFill>
                            <a:schemeClr val="tx1"/>
                          </a:solidFill>
                          <a:effectLst/>
                        </a:rPr>
                        <a:t>Making community assets, </a:t>
                      </a:r>
                      <a:r>
                        <a:rPr lang="en-US" sz="1400" b="0" dirty="0" err="1">
                          <a:solidFill>
                            <a:schemeClr val="tx1"/>
                          </a:solidFill>
                          <a:effectLst/>
                        </a:rPr>
                        <a:t>organisations</a:t>
                      </a:r>
                      <a:r>
                        <a:rPr lang="en-US" sz="1400" b="0" dirty="0">
                          <a:solidFill>
                            <a:schemeClr val="tx1"/>
                          </a:solidFill>
                          <a:effectLst/>
                        </a:rPr>
                        <a:t> and the social fabric in the CLLD area more entrepreneurial (ERDF)</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300"/>
                        </a:lnSpc>
                        <a:spcBef>
                          <a:spcPts val="400"/>
                        </a:spcBef>
                        <a:spcAft>
                          <a:spcPts val="400"/>
                        </a:spcAft>
                      </a:pPr>
                      <a:r>
                        <a:rPr lang="en-US" sz="1400" b="1" dirty="0">
                          <a:solidFill>
                            <a:schemeClr val="tx1"/>
                          </a:solidFill>
                          <a:effectLst/>
                        </a:rPr>
                        <a:t>Activity 1 (ERDF)</a:t>
                      </a:r>
                    </a:p>
                    <a:p>
                      <a:pPr>
                        <a:lnSpc>
                          <a:spcPts val="1300"/>
                        </a:lnSpc>
                        <a:spcBef>
                          <a:spcPts val="400"/>
                        </a:spcBef>
                        <a:spcAft>
                          <a:spcPts val="400"/>
                        </a:spcAft>
                      </a:pPr>
                      <a:r>
                        <a:rPr lang="en-US" sz="1400" b="0" dirty="0">
                          <a:solidFill>
                            <a:schemeClr val="tx1"/>
                          </a:solidFill>
                          <a:effectLst/>
                        </a:rPr>
                        <a:t>Provision of new, and the promotion and expansion of existing small scale community hub facilities (including </a:t>
                      </a:r>
                      <a:r>
                        <a:rPr lang="en-US" sz="1400" b="0" dirty="0" err="1">
                          <a:solidFill>
                            <a:schemeClr val="tx1"/>
                          </a:solidFill>
                          <a:effectLst/>
                        </a:rPr>
                        <a:t>neighbourhood</a:t>
                      </a:r>
                      <a:r>
                        <a:rPr lang="en-US" sz="1400" b="0" dirty="0">
                          <a:solidFill>
                            <a:schemeClr val="tx1"/>
                          </a:solidFill>
                          <a:effectLst/>
                        </a:rPr>
                        <a:t> hubs that engage with beneficiaries through phone or online chat facilities) to support small and medium enterprises (including social enterprises).</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560874"/>
                  </a:ext>
                </a:extLst>
              </a:tr>
              <a:tr h="778906">
                <a:tc vMerge="1">
                  <a:txBody>
                    <a:bodyPr/>
                    <a:lstStyle/>
                    <a:p>
                      <a:endParaRPr lang="en-GB"/>
                    </a:p>
                  </a:txBody>
                  <a:tcPr/>
                </a:tc>
                <a:tc>
                  <a:txBody>
                    <a:bodyPr/>
                    <a:lstStyle/>
                    <a:p>
                      <a:pPr>
                        <a:lnSpc>
                          <a:spcPts val="1300"/>
                        </a:lnSpc>
                        <a:spcBef>
                          <a:spcPts val="400"/>
                        </a:spcBef>
                        <a:spcAft>
                          <a:spcPts val="400"/>
                        </a:spcAft>
                      </a:pPr>
                      <a:r>
                        <a:rPr lang="en-US" sz="1400" b="1" dirty="0">
                          <a:solidFill>
                            <a:schemeClr val="tx1"/>
                          </a:solidFill>
                          <a:effectLst/>
                        </a:rPr>
                        <a:t>Activity 2 (ERDF)</a:t>
                      </a:r>
                    </a:p>
                    <a:p>
                      <a:pPr>
                        <a:lnSpc>
                          <a:spcPts val="1300"/>
                        </a:lnSpc>
                        <a:spcBef>
                          <a:spcPts val="400"/>
                        </a:spcBef>
                        <a:spcAft>
                          <a:spcPts val="400"/>
                        </a:spcAft>
                      </a:pPr>
                      <a:r>
                        <a:rPr lang="en-US" sz="1400" b="0" dirty="0">
                          <a:solidFill>
                            <a:schemeClr val="tx1"/>
                          </a:solidFill>
                          <a:effectLst/>
                        </a:rPr>
                        <a:t>Promotion of entrepreneurship and self-employment (including small grants to entrepreneurs).</a:t>
                      </a:r>
                      <a:endParaRPr lang="en-GB" sz="1400" b="0" dirty="0">
                        <a:solidFill>
                          <a:schemeClr val="tx1"/>
                        </a:solidFill>
                        <a:effectLst/>
                        <a:latin typeface="Times New Roman" panose="02020603050405020304" pitchFamily="18" charset="0"/>
                      </a:endParaRP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5001197"/>
                  </a:ext>
                </a:extLst>
              </a:tr>
              <a:tr h="1148237">
                <a:tc>
                  <a:txBody>
                    <a:bodyPr/>
                    <a:lstStyle/>
                    <a:p>
                      <a:pPr>
                        <a:lnSpc>
                          <a:spcPts val="1300"/>
                        </a:lnSpc>
                        <a:spcBef>
                          <a:spcPts val="400"/>
                        </a:spcBef>
                        <a:spcAft>
                          <a:spcPts val="400"/>
                        </a:spcAft>
                      </a:pPr>
                      <a:r>
                        <a:rPr lang="en-US" sz="1400" b="0" dirty="0">
                          <a:solidFill>
                            <a:schemeClr val="tx1"/>
                          </a:solidFill>
                          <a:effectLst/>
                        </a:rPr>
                        <a:t>Objective B</a:t>
                      </a:r>
                    </a:p>
                    <a:p>
                      <a:pPr>
                        <a:lnSpc>
                          <a:spcPts val="1300"/>
                        </a:lnSpc>
                        <a:spcBef>
                          <a:spcPts val="400"/>
                        </a:spcBef>
                        <a:spcAft>
                          <a:spcPts val="400"/>
                        </a:spcAft>
                      </a:pPr>
                      <a:r>
                        <a:rPr lang="en-US" sz="1400" b="0" dirty="0">
                          <a:solidFill>
                            <a:schemeClr val="tx1"/>
                          </a:solidFill>
                          <a:effectLst/>
                        </a:rPr>
                        <a:t>Strengthening the business community in the CLLD area (ERDF)</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300"/>
                        </a:lnSpc>
                        <a:spcBef>
                          <a:spcPts val="400"/>
                        </a:spcBef>
                        <a:spcAft>
                          <a:spcPts val="400"/>
                        </a:spcAft>
                      </a:pPr>
                      <a:r>
                        <a:rPr lang="en-US" sz="1400" b="1" dirty="0">
                          <a:solidFill>
                            <a:schemeClr val="tx1"/>
                          </a:solidFill>
                          <a:effectLst/>
                        </a:rPr>
                        <a:t>Activity 3 (ERDF)</a:t>
                      </a:r>
                    </a:p>
                    <a:p>
                      <a:pPr>
                        <a:lnSpc>
                          <a:spcPts val="1300"/>
                        </a:lnSpc>
                        <a:spcBef>
                          <a:spcPts val="400"/>
                        </a:spcBef>
                        <a:spcAft>
                          <a:spcPts val="400"/>
                        </a:spcAft>
                      </a:pPr>
                      <a:r>
                        <a:rPr lang="en-US" sz="1400" b="0" dirty="0">
                          <a:solidFill>
                            <a:schemeClr val="tx1"/>
                          </a:solidFill>
                          <a:effectLst/>
                        </a:rPr>
                        <a:t>Tailored business support activities including: mentoring, coaching, information, advice and guidance (on general business running skills and also on e.g. digital opportunities, insurance, supply chains and communications), small grants to existing and start-up businesses as well as creating and supporting trading and networking opportunities.</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6330171"/>
                  </a:ext>
                </a:extLst>
              </a:tr>
              <a:tr h="753022">
                <a:tc rowSpan="2">
                  <a:txBody>
                    <a:bodyPr/>
                    <a:lstStyle/>
                    <a:p>
                      <a:pPr>
                        <a:lnSpc>
                          <a:spcPts val="1300"/>
                        </a:lnSpc>
                        <a:spcBef>
                          <a:spcPts val="400"/>
                        </a:spcBef>
                        <a:spcAft>
                          <a:spcPts val="400"/>
                        </a:spcAft>
                      </a:pPr>
                      <a:r>
                        <a:rPr lang="en-US" sz="1400" b="0" dirty="0">
                          <a:solidFill>
                            <a:schemeClr val="tx1"/>
                          </a:solidFill>
                          <a:effectLst/>
                        </a:rPr>
                        <a:t>Objective C</a:t>
                      </a:r>
                    </a:p>
                    <a:p>
                      <a:pPr>
                        <a:lnSpc>
                          <a:spcPts val="1300"/>
                        </a:lnSpc>
                        <a:spcBef>
                          <a:spcPts val="400"/>
                        </a:spcBef>
                        <a:spcAft>
                          <a:spcPts val="400"/>
                        </a:spcAft>
                      </a:pPr>
                      <a:r>
                        <a:rPr lang="en-US" sz="1400" b="0" dirty="0">
                          <a:solidFill>
                            <a:schemeClr val="tx1"/>
                          </a:solidFill>
                          <a:effectLst/>
                        </a:rPr>
                        <a:t>Supporting first steps towards economic activity within the CLLD area through learning, tackling multiple barriers and integrating support services (ESF)</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300"/>
                        </a:lnSpc>
                        <a:spcBef>
                          <a:spcPts val="400"/>
                        </a:spcBef>
                        <a:spcAft>
                          <a:spcPts val="400"/>
                        </a:spcAft>
                      </a:pPr>
                      <a:r>
                        <a:rPr lang="en-US" sz="1400" b="1" dirty="0">
                          <a:solidFill>
                            <a:schemeClr val="tx1"/>
                          </a:solidFill>
                          <a:effectLst/>
                        </a:rPr>
                        <a:t>Activity 4 (ESF)</a:t>
                      </a:r>
                    </a:p>
                    <a:p>
                      <a:pPr>
                        <a:lnSpc>
                          <a:spcPts val="1300"/>
                        </a:lnSpc>
                        <a:spcBef>
                          <a:spcPts val="400"/>
                        </a:spcBef>
                        <a:spcAft>
                          <a:spcPts val="400"/>
                        </a:spcAft>
                      </a:pPr>
                      <a:r>
                        <a:rPr lang="en-US" sz="1400" b="0" dirty="0">
                          <a:solidFill>
                            <a:schemeClr val="tx1"/>
                          </a:solidFill>
                          <a:effectLst/>
                        </a:rPr>
                        <a:t>Improving low level skills amongst all beneficiaries including communication, ICT and digital skills (mainly community based learning).</a:t>
                      </a: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1037530"/>
                  </a:ext>
                </a:extLst>
              </a:tr>
              <a:tr h="982185">
                <a:tc vMerge="1">
                  <a:txBody>
                    <a:bodyPr/>
                    <a:lstStyle/>
                    <a:p>
                      <a:endParaRPr lang="en-GB"/>
                    </a:p>
                  </a:txBody>
                  <a:tcPr/>
                </a:tc>
                <a:tc>
                  <a:txBody>
                    <a:bodyPr/>
                    <a:lstStyle/>
                    <a:p>
                      <a:pPr>
                        <a:lnSpc>
                          <a:spcPts val="1300"/>
                        </a:lnSpc>
                        <a:spcBef>
                          <a:spcPts val="400"/>
                        </a:spcBef>
                        <a:spcAft>
                          <a:spcPts val="400"/>
                        </a:spcAft>
                      </a:pPr>
                      <a:r>
                        <a:rPr lang="en-US" sz="1400" b="1" dirty="0">
                          <a:solidFill>
                            <a:schemeClr val="tx1"/>
                          </a:solidFill>
                          <a:effectLst/>
                        </a:rPr>
                        <a:t>Activity 5 (ESF)</a:t>
                      </a:r>
                    </a:p>
                    <a:p>
                      <a:pPr>
                        <a:lnSpc>
                          <a:spcPts val="1300"/>
                        </a:lnSpc>
                        <a:spcBef>
                          <a:spcPts val="400"/>
                        </a:spcBef>
                        <a:spcAft>
                          <a:spcPts val="400"/>
                        </a:spcAft>
                      </a:pPr>
                      <a:r>
                        <a:rPr lang="en-US" sz="1400" b="0" dirty="0">
                          <a:solidFill>
                            <a:schemeClr val="tx1"/>
                          </a:solidFill>
                          <a:effectLst/>
                        </a:rPr>
                        <a:t>Reducing employment barriers linked to social and economic isolation, for example by addressing health and transport issues and increasing access to information and sources of advice on issues such as debt and money management.</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9021798"/>
                  </a:ext>
                </a:extLst>
              </a:tr>
              <a:tr h="1165059">
                <a:tc>
                  <a:txBody>
                    <a:bodyPr/>
                    <a:lstStyle/>
                    <a:p>
                      <a:pPr>
                        <a:lnSpc>
                          <a:spcPts val="1300"/>
                        </a:lnSpc>
                        <a:spcBef>
                          <a:spcPts val="400"/>
                        </a:spcBef>
                        <a:spcAft>
                          <a:spcPts val="400"/>
                        </a:spcAft>
                      </a:pPr>
                      <a:r>
                        <a:rPr lang="en-US" sz="1400" b="0" dirty="0">
                          <a:solidFill>
                            <a:schemeClr val="tx1"/>
                          </a:solidFill>
                          <a:effectLst/>
                        </a:rPr>
                        <a:t>Objective D</a:t>
                      </a:r>
                    </a:p>
                    <a:p>
                      <a:pPr>
                        <a:lnSpc>
                          <a:spcPts val="1300"/>
                        </a:lnSpc>
                        <a:spcBef>
                          <a:spcPts val="400"/>
                        </a:spcBef>
                        <a:spcAft>
                          <a:spcPts val="400"/>
                        </a:spcAft>
                      </a:pPr>
                      <a:r>
                        <a:rPr lang="en-US" sz="1400" b="0" dirty="0">
                          <a:solidFill>
                            <a:schemeClr val="tx1"/>
                          </a:solidFill>
                          <a:effectLst/>
                        </a:rPr>
                        <a:t>Enabling entry to and progression along the pathway to employment and connecting local employers with communities (ESF)</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300"/>
                        </a:lnSpc>
                        <a:spcBef>
                          <a:spcPts val="400"/>
                        </a:spcBef>
                        <a:spcAft>
                          <a:spcPts val="400"/>
                        </a:spcAft>
                      </a:pPr>
                      <a:r>
                        <a:rPr lang="en-US" sz="1400" b="1" dirty="0">
                          <a:solidFill>
                            <a:schemeClr val="tx1"/>
                          </a:solidFill>
                          <a:effectLst/>
                        </a:rPr>
                        <a:t>Activity 6 (ESF)</a:t>
                      </a:r>
                    </a:p>
                    <a:p>
                      <a:pPr>
                        <a:lnSpc>
                          <a:spcPts val="1300"/>
                        </a:lnSpc>
                        <a:spcBef>
                          <a:spcPts val="400"/>
                        </a:spcBef>
                        <a:spcAft>
                          <a:spcPts val="400"/>
                        </a:spcAft>
                      </a:pPr>
                      <a:r>
                        <a:rPr lang="en-US" sz="1400" b="0" dirty="0">
                          <a:solidFill>
                            <a:schemeClr val="tx1"/>
                          </a:solidFill>
                          <a:effectLst/>
                        </a:rPr>
                        <a:t>Providing individual (or </a:t>
                      </a:r>
                      <a:r>
                        <a:rPr lang="en-US" sz="1400" b="0" dirty="0" err="1">
                          <a:solidFill>
                            <a:schemeClr val="tx1"/>
                          </a:solidFill>
                          <a:effectLst/>
                        </a:rPr>
                        <a:t>personalised</a:t>
                      </a:r>
                      <a:r>
                        <a:rPr lang="en-US" sz="1400" b="0" dirty="0">
                          <a:solidFill>
                            <a:schemeClr val="tx1"/>
                          </a:solidFill>
                          <a:effectLst/>
                        </a:rPr>
                        <a:t>) pathways to integration, re-entry and progression into employment and better employment, for example through developing collaborative links between individuals, local employers, the social economy, social enterprises and intermediaries able to provide information, advice and guidance on employment and self-employment options.</a:t>
                      </a:r>
                      <a:endParaRPr lang="en-GB" sz="1400" b="0" dirty="0">
                        <a:solidFill>
                          <a:schemeClr val="tx1"/>
                        </a:solidFill>
                        <a:effectLst/>
                        <a:latin typeface="Times New Roman" panose="02020603050405020304" pitchFamily="18" charset="0"/>
                        <a:ea typeface="Times New Roman" panose="02020603050405020304" pitchFamily="18" charset="0"/>
                      </a:endParaRPr>
                    </a:p>
                  </a:txBody>
                  <a:tcPr marL="53743" marR="537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3217568"/>
                  </a:ext>
                </a:extLst>
              </a:tr>
            </a:tbl>
          </a:graphicData>
        </a:graphic>
      </p:graphicFrame>
    </p:spTree>
    <p:extLst>
      <p:ext uri="{BB962C8B-B14F-4D97-AF65-F5344CB8AC3E}">
        <p14:creationId xmlns:p14="http://schemas.microsoft.com/office/powerpoint/2010/main" val="215123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C9AF-CA88-4767-9C52-D42214B24C22}"/>
              </a:ext>
            </a:extLst>
          </p:cNvPr>
          <p:cNvSpPr>
            <a:spLocks noGrp="1"/>
          </p:cNvSpPr>
          <p:nvPr>
            <p:ph type="title"/>
          </p:nvPr>
        </p:nvSpPr>
        <p:spPr>
          <a:xfrm>
            <a:off x="677334" y="231530"/>
            <a:ext cx="8596668" cy="832338"/>
          </a:xfrm>
        </p:spPr>
        <p:txBody>
          <a:bodyPr/>
          <a:lstStyle/>
          <a:p>
            <a:r>
              <a:rPr lang="en-GB" b="1" dirty="0">
                <a:solidFill>
                  <a:schemeClr val="tx1"/>
                </a:solidFill>
              </a:rPr>
              <a:t>Eligibility of participants</a:t>
            </a:r>
            <a:endParaRPr lang="en-GB" dirty="0"/>
          </a:p>
        </p:txBody>
      </p:sp>
      <p:sp>
        <p:nvSpPr>
          <p:cNvPr id="3" name="Content Placeholder 2">
            <a:extLst>
              <a:ext uri="{FF2B5EF4-FFF2-40B4-BE49-F238E27FC236}">
                <a16:creationId xmlns:a16="http://schemas.microsoft.com/office/drawing/2014/main" id="{0FF54659-7B0C-4895-BD4E-896C38407430}"/>
              </a:ext>
            </a:extLst>
          </p:cNvPr>
          <p:cNvSpPr>
            <a:spLocks noGrp="1"/>
          </p:cNvSpPr>
          <p:nvPr>
            <p:ph idx="1"/>
          </p:nvPr>
        </p:nvSpPr>
        <p:spPr>
          <a:xfrm>
            <a:off x="677334" y="1063869"/>
            <a:ext cx="9046958" cy="5697416"/>
          </a:xfrm>
        </p:spPr>
        <p:txBody>
          <a:bodyPr>
            <a:normAutofit fontScale="92500" lnSpcReduction="20000"/>
          </a:bodyPr>
          <a:lstStyle/>
          <a:p>
            <a:pPr marL="0" indent="0">
              <a:buNone/>
            </a:pPr>
            <a:r>
              <a:rPr lang="en-GB" b="1" dirty="0"/>
              <a:t>Activities 1, 2 and 3 (ERDF): </a:t>
            </a:r>
          </a:p>
          <a:p>
            <a:r>
              <a:rPr lang="en-GB" dirty="0"/>
              <a:t>Small and medium businesses located in our CLLD area - with the exception of retail businesses (support to retail is allowed under certain circumstances only) and banking and insurance companies</a:t>
            </a:r>
          </a:p>
          <a:p>
            <a:r>
              <a:rPr lang="en-GB" dirty="0"/>
              <a:t>People who are legally resident in the UK, able to take up paid employment in the European Union and live in our CLLD area</a:t>
            </a:r>
          </a:p>
          <a:p>
            <a:pPr marL="0" indent="0">
              <a:buNone/>
            </a:pPr>
            <a:r>
              <a:rPr lang="en-GB" b="1" dirty="0"/>
              <a:t>Activities 4, 5 and 6 (ESF):</a:t>
            </a:r>
          </a:p>
          <a:p>
            <a:r>
              <a:rPr lang="en-GB" dirty="0"/>
              <a:t>People who are legally resident in the UK, able to take up paid employment in the European Union and live in our CLLD area</a:t>
            </a:r>
          </a:p>
          <a:p>
            <a:pPr marL="0" indent="0">
              <a:buNone/>
            </a:pPr>
            <a:endParaRPr lang="en-GB" dirty="0"/>
          </a:p>
          <a:p>
            <a:pPr marL="0" indent="0">
              <a:buNone/>
            </a:pPr>
            <a:r>
              <a:rPr lang="en-US" dirty="0"/>
              <a:t>We are especially interested in projects that will support:</a:t>
            </a:r>
            <a:endParaRPr lang="en-GB" dirty="0"/>
          </a:p>
          <a:p>
            <a:pPr lvl="0"/>
            <a:r>
              <a:rPr lang="en-US" dirty="0"/>
              <a:t>Social enterprises and Voluntary and Community Sector groups looking into setting up a social enterprise,</a:t>
            </a:r>
            <a:endParaRPr lang="en-GB" dirty="0"/>
          </a:p>
          <a:p>
            <a:pPr lvl="0"/>
            <a:r>
              <a:rPr lang="en-US" dirty="0"/>
              <a:t>Women, especially those who have struggled with any kind of economic activity,</a:t>
            </a:r>
            <a:endParaRPr lang="en-GB" dirty="0"/>
          </a:p>
          <a:p>
            <a:pPr lvl="0"/>
            <a:r>
              <a:rPr lang="en-US" dirty="0"/>
              <a:t>People from ethnic minorities,</a:t>
            </a:r>
            <a:endParaRPr lang="en-GB" dirty="0"/>
          </a:p>
          <a:p>
            <a:pPr lvl="0"/>
            <a:r>
              <a:rPr lang="en-US" dirty="0"/>
              <a:t>People with disabilities (including people with mental health issues),</a:t>
            </a:r>
            <a:endParaRPr lang="en-GB" dirty="0"/>
          </a:p>
          <a:p>
            <a:pPr lvl="0"/>
            <a:r>
              <a:rPr lang="en-US" dirty="0" err="1"/>
              <a:t>Carers</a:t>
            </a:r>
            <a:r>
              <a:rPr lang="en-US" dirty="0"/>
              <a:t>,</a:t>
            </a:r>
            <a:endParaRPr lang="en-GB" dirty="0"/>
          </a:p>
          <a:p>
            <a:pPr lvl="0"/>
            <a:r>
              <a:rPr lang="en-US" dirty="0"/>
              <a:t>People who have never worked,</a:t>
            </a:r>
            <a:endParaRPr lang="en-GB" dirty="0"/>
          </a:p>
          <a:p>
            <a:pPr lvl="0"/>
            <a:r>
              <a:rPr lang="en-US" dirty="0"/>
              <a:t>People who are between 50 and 64.</a:t>
            </a:r>
            <a:endParaRPr lang="en-GB" dirty="0"/>
          </a:p>
          <a:p>
            <a:endParaRPr lang="en-GB" dirty="0"/>
          </a:p>
          <a:p>
            <a:endParaRPr lang="en-GB" dirty="0"/>
          </a:p>
        </p:txBody>
      </p:sp>
    </p:spTree>
    <p:extLst>
      <p:ext uri="{BB962C8B-B14F-4D97-AF65-F5344CB8AC3E}">
        <p14:creationId xmlns:p14="http://schemas.microsoft.com/office/powerpoint/2010/main" val="370985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Eligibility of costs</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677334" y="1037492"/>
            <a:ext cx="8596668" cy="5618283"/>
          </a:xfrm>
        </p:spPr>
        <p:txBody>
          <a:bodyPr>
            <a:normAutofit fontScale="92500" lnSpcReduction="10000"/>
          </a:bodyPr>
          <a:lstStyle/>
          <a:p>
            <a:pPr marL="0" indent="0">
              <a:buNone/>
            </a:pPr>
            <a:r>
              <a:rPr lang="en-GB" dirty="0"/>
              <a:t>Your project budget can include the following costs:</a:t>
            </a:r>
          </a:p>
          <a:p>
            <a:r>
              <a:rPr lang="en-GB" b="1" dirty="0"/>
              <a:t>Direct staff costs </a:t>
            </a:r>
            <a:r>
              <a:rPr lang="en-GB" dirty="0"/>
              <a:t>– salaries and on-costs of the staff directly working on the project (staff working part-time on the project will need to have hourly rates calculated and keep timesheets)</a:t>
            </a:r>
          </a:p>
          <a:p>
            <a:r>
              <a:rPr lang="en-GB" b="1" dirty="0"/>
              <a:t>Direct costs </a:t>
            </a:r>
            <a:r>
              <a:rPr lang="en-GB" dirty="0"/>
              <a:t>– costs directly related to the delivery of your project e.g. fees, venue hire for workshops, marketing and publicity costs, stationery for the project, travel for project staff etc.</a:t>
            </a:r>
          </a:p>
          <a:p>
            <a:r>
              <a:rPr lang="en-GB" b="1" dirty="0"/>
              <a:t>Indirect costs </a:t>
            </a:r>
            <a:r>
              <a:rPr lang="en-GB" dirty="0"/>
              <a:t>– a flat rate of 15% of direct staff costs </a:t>
            </a:r>
          </a:p>
          <a:p>
            <a:pPr marL="0" indent="0">
              <a:buNone/>
            </a:pPr>
            <a:r>
              <a:rPr lang="en-GB" dirty="0"/>
              <a:t>All direct costs need to be paid for between the start date and the end date of your project.</a:t>
            </a:r>
          </a:p>
          <a:p>
            <a:pPr marL="0" indent="0">
              <a:buNone/>
            </a:pPr>
            <a:endParaRPr lang="en-GB" dirty="0"/>
          </a:p>
          <a:p>
            <a:pPr marL="0" indent="0">
              <a:buNone/>
            </a:pPr>
            <a:r>
              <a:rPr lang="en-GB" dirty="0"/>
              <a:t>What can’t be included in your budget:</a:t>
            </a:r>
          </a:p>
          <a:p>
            <a:pPr marL="0" lvl="0" indent="0">
              <a:buNone/>
            </a:pPr>
            <a:r>
              <a:rPr lang="en-GB" dirty="0"/>
              <a:t>Notional amounts; second-hand equipment that has previously been purchased with European funding grants; costs exceeding market value; debt interest; lost opportunity costs; </a:t>
            </a:r>
            <a:r>
              <a:rPr lang="en-US" dirty="0"/>
              <a:t>costs in relation to activity intended to influence or attempt to influence the UK Parliament, Government, political parties or European Union institutions; costs in relation to activity attempting to influence the awarding or renewal of contracts or grants; Costs in relation to activity attempting to influence legislative or regulatory action in the UK of the European Union. </a:t>
            </a:r>
            <a:endParaRPr lang="en-GB" dirty="0"/>
          </a:p>
          <a:p>
            <a:endParaRPr lang="en-GB" dirty="0"/>
          </a:p>
        </p:txBody>
      </p:sp>
    </p:spTree>
    <p:extLst>
      <p:ext uri="{BB962C8B-B14F-4D97-AF65-F5344CB8AC3E}">
        <p14:creationId xmlns:p14="http://schemas.microsoft.com/office/powerpoint/2010/main" val="289441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Match funding</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677334" y="1380392"/>
            <a:ext cx="8596668" cy="4563208"/>
          </a:xfrm>
        </p:spPr>
        <p:txBody>
          <a:bodyPr>
            <a:normAutofit/>
          </a:bodyPr>
          <a:lstStyle/>
          <a:p>
            <a:pPr marL="0" indent="0">
              <a:buNone/>
            </a:pPr>
            <a:r>
              <a:rPr lang="en-GB" dirty="0"/>
              <a:t>Your project must include another funding source of:</a:t>
            </a:r>
          </a:p>
          <a:p>
            <a:r>
              <a:rPr lang="en-GB" dirty="0"/>
              <a:t>At least 40% of your project cost for Activities 1, 2 and 3 (ERDF)</a:t>
            </a:r>
          </a:p>
          <a:p>
            <a:r>
              <a:rPr lang="en-GB" dirty="0"/>
              <a:t>At least 50% of your project cost for Activities 4, 5 and 6 (ESF)</a:t>
            </a:r>
          </a:p>
          <a:p>
            <a:pPr marL="0" indent="0">
              <a:buNone/>
            </a:pPr>
            <a:endParaRPr lang="en-GB" dirty="0"/>
          </a:p>
          <a:p>
            <a:pPr marL="0" indent="0">
              <a:buNone/>
            </a:pPr>
            <a:r>
              <a:rPr lang="en-GB" dirty="0"/>
              <a:t>It could be another grant, private funds, your own resources (e.g. cash or in a form of direct staff costs), a loan and volunteer time (for Activities 4, 5 and 6 only – volunteer time can’t be the only match you have for the project) or a combination of these.</a:t>
            </a:r>
          </a:p>
          <a:p>
            <a:pPr marL="0" indent="0">
              <a:buNone/>
            </a:pPr>
            <a:r>
              <a:rPr lang="en-GB" dirty="0"/>
              <a:t>Match funding must come from a non-EU funding source and must be used for exactly the same purpose as your CLLD grant.</a:t>
            </a:r>
          </a:p>
          <a:p>
            <a:pPr marL="0" indent="0">
              <a:buNone/>
            </a:pPr>
            <a:r>
              <a:rPr lang="en-GB" dirty="0"/>
              <a:t>It must be secured before we sign the Grant Agreement with your organisation and you must keep evidence of it.</a:t>
            </a:r>
          </a:p>
        </p:txBody>
      </p:sp>
    </p:spTree>
    <p:extLst>
      <p:ext uri="{BB962C8B-B14F-4D97-AF65-F5344CB8AC3E}">
        <p14:creationId xmlns:p14="http://schemas.microsoft.com/office/powerpoint/2010/main" val="428292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Publicity</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677334" y="1316341"/>
            <a:ext cx="8596668" cy="3888034"/>
          </a:xfrm>
        </p:spPr>
        <p:txBody>
          <a:bodyPr>
            <a:normAutofit lnSpcReduction="10000"/>
          </a:bodyPr>
          <a:lstStyle/>
          <a:p>
            <a:pPr marL="0" indent="0">
              <a:buNone/>
            </a:pPr>
            <a:r>
              <a:rPr lang="en-GB" dirty="0"/>
              <a:t>You must publicise the fact that your project is receiving European funding:</a:t>
            </a:r>
          </a:p>
          <a:p>
            <a:r>
              <a:rPr lang="en-GB" dirty="0"/>
              <a:t>Use the correct logo on </a:t>
            </a:r>
            <a:r>
              <a:rPr lang="en-GB" b="1" u="sng" dirty="0"/>
              <a:t>all</a:t>
            </a:r>
            <a:r>
              <a:rPr lang="en-GB" dirty="0"/>
              <a:t> project documents – we will provide you with the files</a:t>
            </a:r>
          </a:p>
          <a:p>
            <a:r>
              <a:rPr lang="en-GB" dirty="0"/>
              <a:t>Display a poster about your project where it’s visible to the public</a:t>
            </a:r>
          </a:p>
          <a:p>
            <a:r>
              <a:rPr lang="en-GB" dirty="0"/>
              <a:t>Put info about the project (and logo!) on your website </a:t>
            </a:r>
          </a:p>
          <a:p>
            <a:r>
              <a:rPr lang="en-GB" dirty="0"/>
              <a:t>Include info on European funding (and logo!) in your press releases </a:t>
            </a:r>
          </a:p>
          <a:p>
            <a:r>
              <a:rPr lang="en-GB" dirty="0"/>
              <a:t>Inform project’s ‘clients’ about the support from the European Union</a:t>
            </a:r>
          </a:p>
          <a:p>
            <a:pPr marL="0" indent="0">
              <a:buNone/>
            </a:pPr>
            <a:endParaRPr lang="en-GB" dirty="0"/>
          </a:p>
          <a:p>
            <a:pPr marL="0" indent="0">
              <a:buNone/>
            </a:pPr>
            <a:r>
              <a:rPr lang="en-GB" b="1" dirty="0"/>
              <a:t>Keep evidence of what you have done!!!</a:t>
            </a:r>
          </a:p>
          <a:p>
            <a:pPr marL="0" indent="0">
              <a:buNone/>
            </a:pPr>
            <a:r>
              <a:rPr lang="en-GB" dirty="0"/>
              <a:t>photos, videos, all printed materials (e.g. leaflets), screen shots of websites, press cuttings, press releases etc.</a:t>
            </a:r>
          </a:p>
          <a:p>
            <a:pPr marL="0" indent="0">
              <a:buNone/>
            </a:pPr>
            <a:endParaRPr lang="en-GB" dirty="0"/>
          </a:p>
        </p:txBody>
      </p:sp>
    </p:spTree>
    <p:extLst>
      <p:ext uri="{BB962C8B-B14F-4D97-AF65-F5344CB8AC3E}">
        <p14:creationId xmlns:p14="http://schemas.microsoft.com/office/powerpoint/2010/main" val="723803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Cross cutting themes</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826803" y="973440"/>
            <a:ext cx="8596668" cy="5550452"/>
          </a:xfrm>
        </p:spPr>
        <p:txBody>
          <a:bodyPr>
            <a:normAutofit lnSpcReduction="10000"/>
          </a:bodyPr>
          <a:lstStyle/>
          <a:p>
            <a:pPr marL="0" indent="0">
              <a:buNone/>
            </a:pPr>
            <a:r>
              <a:rPr lang="en-GB" dirty="0"/>
              <a:t>All projects take steps to positively contribute to:</a:t>
            </a:r>
          </a:p>
          <a:p>
            <a:r>
              <a:rPr lang="en-GB" dirty="0"/>
              <a:t>Environmental sustainability</a:t>
            </a:r>
          </a:p>
          <a:p>
            <a:r>
              <a:rPr lang="en-GB" dirty="0"/>
              <a:t>Equality</a:t>
            </a:r>
          </a:p>
          <a:p>
            <a:endParaRPr lang="en-GB" dirty="0"/>
          </a:p>
          <a:p>
            <a:pPr marL="0" indent="0">
              <a:buNone/>
            </a:pPr>
            <a:r>
              <a:rPr lang="en-GB" dirty="0"/>
              <a:t>For example:</a:t>
            </a:r>
          </a:p>
          <a:p>
            <a:r>
              <a:rPr lang="en-GB" dirty="0"/>
              <a:t>Deliver services from accessible local venues and with good public transport links</a:t>
            </a:r>
          </a:p>
          <a:p>
            <a:r>
              <a:rPr lang="en-GB" dirty="0"/>
              <a:t>Take steps to minimise waste and energy consumption</a:t>
            </a:r>
          </a:p>
          <a:p>
            <a:r>
              <a:rPr lang="en-GB" dirty="0"/>
              <a:t>Dispose of waste responsibly</a:t>
            </a:r>
          </a:p>
          <a:p>
            <a:r>
              <a:rPr lang="en-GB" dirty="0"/>
              <a:t>Provide project information in large format</a:t>
            </a:r>
          </a:p>
          <a:p>
            <a:r>
              <a:rPr lang="en-GB" dirty="0"/>
              <a:t>Ensure project website is compatible with screen readers</a:t>
            </a:r>
          </a:p>
          <a:p>
            <a:r>
              <a:rPr lang="en-GB" dirty="0"/>
              <a:t>Ensure ‘clients’ fill in ‘equality’ section of the forms </a:t>
            </a:r>
          </a:p>
          <a:p>
            <a:r>
              <a:rPr lang="en-GB" dirty="0"/>
              <a:t>Increase awareness of the project staff </a:t>
            </a:r>
          </a:p>
          <a:p>
            <a:endParaRPr lang="en-GB" dirty="0"/>
          </a:p>
          <a:p>
            <a:pPr marL="0" indent="0">
              <a:buNone/>
            </a:pPr>
            <a:r>
              <a:rPr lang="en-GB" dirty="0"/>
              <a:t>You will be reporting on what you have done and you’ll need to keep evidence!</a:t>
            </a:r>
          </a:p>
          <a:p>
            <a:pPr marL="0" indent="0">
              <a:buNone/>
            </a:pPr>
            <a:endParaRPr lang="en-GB" dirty="0"/>
          </a:p>
        </p:txBody>
      </p:sp>
    </p:spTree>
    <p:extLst>
      <p:ext uri="{BB962C8B-B14F-4D97-AF65-F5344CB8AC3E}">
        <p14:creationId xmlns:p14="http://schemas.microsoft.com/office/powerpoint/2010/main" val="318134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A2A8-FADB-439D-B067-3C7BF0454A63}"/>
              </a:ext>
            </a:extLst>
          </p:cNvPr>
          <p:cNvSpPr>
            <a:spLocks noGrp="1"/>
          </p:cNvSpPr>
          <p:nvPr>
            <p:ph type="title"/>
          </p:nvPr>
        </p:nvSpPr>
        <p:spPr>
          <a:xfrm>
            <a:off x="677334" y="240323"/>
            <a:ext cx="8596668" cy="797169"/>
          </a:xfrm>
        </p:spPr>
        <p:txBody>
          <a:bodyPr/>
          <a:lstStyle/>
          <a:p>
            <a:r>
              <a:rPr lang="en-GB" b="1" dirty="0">
                <a:solidFill>
                  <a:schemeClr val="tx1"/>
                </a:solidFill>
              </a:rPr>
              <a:t>Procurement</a:t>
            </a:r>
          </a:p>
        </p:txBody>
      </p:sp>
      <p:sp>
        <p:nvSpPr>
          <p:cNvPr id="3" name="Content Placeholder 2">
            <a:extLst>
              <a:ext uri="{FF2B5EF4-FFF2-40B4-BE49-F238E27FC236}">
                <a16:creationId xmlns:a16="http://schemas.microsoft.com/office/drawing/2014/main" id="{FED9A5AE-F474-4AE7-A316-65BC31894B9B}"/>
              </a:ext>
            </a:extLst>
          </p:cNvPr>
          <p:cNvSpPr>
            <a:spLocks noGrp="1"/>
          </p:cNvSpPr>
          <p:nvPr>
            <p:ph idx="1"/>
          </p:nvPr>
        </p:nvSpPr>
        <p:spPr>
          <a:xfrm>
            <a:off x="791633" y="1835086"/>
            <a:ext cx="8596668" cy="2807252"/>
          </a:xfrm>
        </p:spPr>
        <p:txBody>
          <a:bodyPr>
            <a:normAutofit lnSpcReduction="10000"/>
          </a:bodyPr>
          <a:lstStyle/>
          <a:p>
            <a:pPr marL="0" indent="0">
              <a:buNone/>
            </a:pPr>
            <a:r>
              <a:rPr lang="en-GB" sz="2000" dirty="0"/>
              <a:t>Everything you buy for the project must be done in a transparent and fair way and provide value for money. You must be able to evidence it.</a:t>
            </a:r>
          </a:p>
          <a:p>
            <a:pPr marL="0" indent="0">
              <a:buNone/>
            </a:pPr>
            <a:endParaRPr lang="en-GB" sz="2000" dirty="0"/>
          </a:p>
          <a:p>
            <a:pPr marL="0" indent="0">
              <a:buNone/>
            </a:pPr>
            <a:r>
              <a:rPr lang="en-GB" sz="2000" dirty="0"/>
              <a:t>Getting procurement right is extremely important! </a:t>
            </a:r>
          </a:p>
          <a:p>
            <a:pPr marL="0" indent="0">
              <a:buNone/>
            </a:pPr>
            <a:endParaRPr lang="en-GB" sz="2000" dirty="0"/>
          </a:p>
          <a:p>
            <a:pPr marL="0" indent="0">
              <a:buNone/>
            </a:pPr>
            <a:r>
              <a:rPr lang="en-GB" sz="2000" dirty="0"/>
              <a:t>This is one of the areas where errors (or not keeping evidence) can lead to significant financial penalties – and it has in the previous European funding programmes!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996010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417</TotalTime>
  <Words>2342</Words>
  <Application>Microsoft Office PowerPoint</Application>
  <PresentationFormat>Widescreen</PresentationFormat>
  <Paragraphs>209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PowerPoint Presentation</vt:lpstr>
      <vt:lpstr>When developing (and delivering) your CLLD project you need to take into account rules and requirements in relation to the following:</vt:lpstr>
      <vt:lpstr>Eligibility of activity</vt:lpstr>
      <vt:lpstr>Eligibility of participants</vt:lpstr>
      <vt:lpstr>Eligibility of costs</vt:lpstr>
      <vt:lpstr>Match funding</vt:lpstr>
      <vt:lpstr>Publicity</vt:lpstr>
      <vt:lpstr>Cross cutting themes</vt:lpstr>
      <vt:lpstr>Procurement</vt:lpstr>
      <vt:lpstr>Procurement</vt:lpstr>
      <vt:lpstr>State Aid</vt:lpstr>
      <vt:lpstr>State Aid</vt:lpstr>
      <vt:lpstr>Documentation retention</vt:lpstr>
      <vt:lpstr>Documentation retention</vt:lpstr>
      <vt:lpstr>Outputs</vt:lpstr>
      <vt:lpstr>Outputs for Activities 1-3 (supporting entrepreneurship and businesses)</vt:lpstr>
      <vt:lpstr>Outputs for Activities 4-6  (supporting people on the pathway to employment)</vt:lpstr>
    </vt:vector>
  </TitlesOfParts>
  <Company>Newcastle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Asia Lompart-Chlasciak</dc:creator>
  <cp:lastModifiedBy>Lompart-Chlasciak, Joanna</cp:lastModifiedBy>
  <cp:revision>33</cp:revision>
  <cp:lastPrinted>2017-11-27T11:34:04Z</cp:lastPrinted>
  <dcterms:created xsi:type="dcterms:W3CDTF">2017-11-20T14:12:40Z</dcterms:created>
  <dcterms:modified xsi:type="dcterms:W3CDTF">2017-11-27T16:43:10Z</dcterms:modified>
</cp:coreProperties>
</file>