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7" r:id="rId3"/>
    <p:sldId id="258" r:id="rId4"/>
    <p:sldId id="260" r:id="rId5"/>
    <p:sldId id="261" r:id="rId6"/>
    <p:sldId id="263" r:id="rId7"/>
    <p:sldId id="267"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7" d="100"/>
          <a:sy n="87" d="100"/>
        </p:scale>
        <p:origin x="48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7" name="Straight Connector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8468" y="-8468"/>
            <a:ext cx="863825" cy="5698067"/>
          </a:xfrm>
          <a:custGeom>
            <a:avLst/>
            <a:gdLst>
              <a:gd name="connsiteX0" fmla="*/ 0 w 863600"/>
              <a:gd name="connsiteY0" fmla="*/ 8467 h 5698067"/>
              <a:gd name="connsiteX1" fmla="*/ 863600 w 863600"/>
              <a:gd name="connsiteY1" fmla="*/ 0 h 5698067"/>
              <a:gd name="connsiteX2" fmla="*/ 863600 w 863600"/>
              <a:gd name="connsiteY2" fmla="*/ 16934 h 5698067"/>
              <a:gd name="connsiteX3" fmla="*/ 0 w 863600"/>
              <a:gd name="connsiteY3" fmla="*/ 5698067 h 5698067"/>
              <a:gd name="connsiteX4" fmla="*/ 0 w 863600"/>
              <a:gd name="connsiteY4" fmla="*/ 8467 h 5698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507460"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0" y="4050834"/>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375772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512" y="609600"/>
            <a:ext cx="8598907"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56584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
        <p:nvSpPr>
          <p:cNvPr id="23" name="Text Placeholder 9"/>
          <p:cNvSpPr>
            <a:spLocks noGrp="1"/>
          </p:cNvSpPr>
          <p:nvPr>
            <p:ph type="body" sz="quarter" idx="13"/>
          </p:nvPr>
        </p:nvSpPr>
        <p:spPr>
          <a:xfrm>
            <a:off x="1366495" y="3632200"/>
            <a:ext cx="722640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20" name="TextBox 19"/>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lumMod val="60000"/>
                    <a:lumOff val="40000"/>
                  </a:schemeClr>
                </a:solidFill>
              </a:rPr>
              <a:t>”</a:t>
            </a:r>
          </a:p>
        </p:txBody>
      </p:sp>
    </p:spTree>
    <p:extLst>
      <p:ext uri="{BB962C8B-B14F-4D97-AF65-F5344CB8AC3E}">
        <p14:creationId xmlns:p14="http://schemas.microsoft.com/office/powerpoint/2010/main" val="3599817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512" y="1931988"/>
            <a:ext cx="8598907"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39670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24" name="TextBox 23"/>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lumMod val="60000"/>
                    <a:lumOff val="40000"/>
                  </a:schemeClr>
                </a:solidFill>
              </a:rPr>
              <a:t>”</a:t>
            </a:r>
          </a:p>
        </p:txBody>
      </p:sp>
    </p:spTree>
    <p:extLst>
      <p:ext uri="{BB962C8B-B14F-4D97-AF65-F5344CB8AC3E}">
        <p14:creationId xmlns:p14="http://schemas.microsoft.com/office/powerpoint/2010/main" val="3697398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978" y="609600"/>
            <a:ext cx="8590440"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Tree>
    <p:extLst>
      <p:ext uri="{BB962C8B-B14F-4D97-AF65-F5344CB8AC3E}">
        <p14:creationId xmlns:p14="http://schemas.microsoft.com/office/powerpoint/2010/main" val="170431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150809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0"/>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511" y="609600"/>
            <a:ext cx="7061989"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402916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55628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512" y="2700868"/>
            <a:ext cx="8598907"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4779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511" y="2160589"/>
            <a:ext cx="418512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1296" y="2160590"/>
            <a:ext cx="418512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11F0EC-4F60-4544-9956-271209A740FE}"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6876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922" y="2160983"/>
            <a:ext cx="418671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922" y="2737246"/>
            <a:ext cx="418671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9709" y="2160983"/>
            <a:ext cx="418670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9710" y="2737246"/>
            <a:ext cx="418670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11F0EC-4F60-4544-9956-271209A740FE}" type="datetimeFigureOut">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35033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511" y="609600"/>
            <a:ext cx="8598907"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FF11F0EC-4F60-4544-9956-271209A740FE}" type="datetimeFigureOut">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119516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1F0EC-4F60-4544-9956-271209A740FE}" type="datetimeFigureOut">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89786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510" y="1498604"/>
            <a:ext cx="3855532"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1701" y="514925"/>
            <a:ext cx="451471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510" y="2777069"/>
            <a:ext cx="3855532"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11F0EC-4F60-4544-9956-271209A740FE}"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172162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511" y="4800600"/>
            <a:ext cx="8598906"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511" y="609600"/>
            <a:ext cx="8598907" cy="3845718"/>
          </a:xfrm>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77511" y="5367338"/>
            <a:ext cx="8598906"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F11F0EC-4F60-4544-9956-271209A740FE}"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42907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Placeholder 1"/>
          <p:cNvSpPr>
            <a:spLocks noGrp="1"/>
          </p:cNvSpPr>
          <p:nvPr>
            <p:ph type="title"/>
          </p:nvPr>
        </p:nvSpPr>
        <p:spPr>
          <a:xfrm>
            <a:off x="677511" y="609600"/>
            <a:ext cx="8598907"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511" y="2160590"/>
            <a:ext cx="8598907"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7010" y="6041363"/>
            <a:ext cx="91217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11F0EC-4F60-4544-9956-271209A740FE}" type="datetimeFigureOut">
              <a:rPr lang="en-US" smtClean="0"/>
              <a:t>11/27/2017</a:t>
            </a:fld>
            <a:endParaRPr lang="en-US"/>
          </a:p>
        </p:txBody>
      </p:sp>
      <p:sp>
        <p:nvSpPr>
          <p:cNvPr id="5" name="Footer Placeholder 4"/>
          <p:cNvSpPr>
            <a:spLocks noGrp="1"/>
          </p:cNvSpPr>
          <p:nvPr>
            <p:ph type="ftr" sz="quarter" idx="3"/>
          </p:nvPr>
        </p:nvSpPr>
        <p:spPr>
          <a:xfrm>
            <a:off x="677511" y="6041363"/>
            <a:ext cx="629925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2901" y="6041363"/>
            <a:ext cx="683517" cy="365125"/>
          </a:xfrm>
          <a:prstGeom prst="rect">
            <a:avLst/>
          </a:prstGeom>
        </p:spPr>
        <p:txBody>
          <a:bodyPr vert="horz" lIns="91440" tIns="45720" rIns="91440" bIns="45720" rtlCol="0" anchor="ctr"/>
          <a:lstStyle>
            <a:lvl1pPr algn="r">
              <a:defRPr sz="900">
                <a:solidFill>
                  <a:schemeClr val="accent1"/>
                </a:solidFill>
              </a:defRPr>
            </a:lvl1pPr>
          </a:lstStyle>
          <a:p>
            <a:fld id="{DEC7A5AD-5AEC-42D0-A3BE-F46B40576360}" type="slidenum">
              <a:rPr lang="en-US" smtClean="0"/>
              <a:t>‹#›</a:t>
            </a:fld>
            <a:endParaRPr lang="en-US"/>
          </a:p>
        </p:txBody>
      </p:sp>
    </p:spTree>
    <p:extLst>
      <p:ext uri="{BB962C8B-B14F-4D97-AF65-F5344CB8AC3E}">
        <p14:creationId xmlns:p14="http://schemas.microsoft.com/office/powerpoint/2010/main" val="165419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tim.cook@newcastle.gov.uk"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Rectangle 8"/>
          <p:cNvSpPr>
            <a:spLocks noGrp="1" noChangeArrowheads="1"/>
          </p:cNvSpPr>
          <p:nvPr>
            <p:ph type="ctrTitle"/>
          </p:nvPr>
        </p:nvSpPr>
        <p:spPr>
          <a:xfrm>
            <a:off x="1465514" y="3704826"/>
            <a:ext cx="7768959" cy="1646302"/>
          </a:xfrm>
        </p:spPr>
        <p:txBody>
          <a:bodyPr/>
          <a:lstStyle/>
          <a:p>
            <a:br>
              <a:rPr lang="en-US" dirty="0"/>
            </a:br>
            <a:br>
              <a:rPr lang="en-US" dirty="0"/>
            </a:br>
            <a:br>
              <a:rPr lang="en-US" dirty="0"/>
            </a:br>
            <a:br>
              <a:rPr lang="en-US" dirty="0"/>
            </a:br>
            <a:br>
              <a:rPr lang="en-US" dirty="0"/>
            </a:br>
            <a:br>
              <a:rPr lang="en-US" dirty="0"/>
            </a:br>
            <a:r>
              <a:rPr lang="en-US" dirty="0"/>
              <a:t>North of Tyne </a:t>
            </a:r>
            <a:br>
              <a:rPr lang="en-US" dirty="0"/>
            </a:br>
            <a:r>
              <a:rPr lang="en-US" dirty="0"/>
              <a:t>Community Led Local Development </a:t>
            </a:r>
            <a:br>
              <a:rPr lang="en-US" dirty="0"/>
            </a:br>
            <a:br>
              <a:rPr lang="en-US" dirty="0"/>
            </a:br>
            <a:r>
              <a:rPr lang="en-US" sz="4400" dirty="0"/>
              <a:t>Monitoring &amp; Payment Process</a:t>
            </a:r>
          </a:p>
        </p:txBody>
      </p:sp>
      <p:pic>
        <p:nvPicPr>
          <p:cNvPr id="3" name="Picture 2">
            <a:extLst>
              <a:ext uri="{FF2B5EF4-FFF2-40B4-BE49-F238E27FC236}">
                <a16:creationId xmlns:a16="http://schemas.microsoft.com/office/drawing/2014/main" id="{7940552A-ADD4-413B-A04C-61FA6E5987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49" y="5780387"/>
            <a:ext cx="5772956" cy="1086002"/>
          </a:xfrm>
          <a:prstGeom prst="rect">
            <a:avLst/>
          </a:prstGeom>
        </p:spPr>
      </p:pic>
    </p:spTree>
    <p:extLst>
      <p:ext uri="{BB962C8B-B14F-4D97-AF65-F5344CB8AC3E}">
        <p14:creationId xmlns:p14="http://schemas.microsoft.com/office/powerpoint/2010/main" val="238795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a:t>Monitoring</a:t>
            </a:r>
          </a:p>
        </p:txBody>
      </p:sp>
      <p:sp>
        <p:nvSpPr>
          <p:cNvPr id="86019" name="Rectangle 3"/>
          <p:cNvSpPr>
            <a:spLocks noGrp="1" noChangeArrowheads="1"/>
          </p:cNvSpPr>
          <p:nvPr>
            <p:ph idx="1"/>
          </p:nvPr>
        </p:nvSpPr>
        <p:spPr/>
        <p:txBody>
          <a:bodyPr>
            <a:normAutofit/>
          </a:bodyPr>
          <a:lstStyle/>
          <a:p>
            <a:pPr lvl="0"/>
            <a:r>
              <a:rPr lang="en-GB" sz="2800" dirty="0"/>
              <a:t>We want to be clear from the start that the requirements EU funding can be quite onerous, so you can ensure you have the capacity to handle it.</a:t>
            </a:r>
          </a:p>
        </p:txBody>
      </p:sp>
    </p:spTree>
    <p:extLst>
      <p:ext uri="{BB962C8B-B14F-4D97-AF65-F5344CB8AC3E}">
        <p14:creationId xmlns:p14="http://schemas.microsoft.com/office/powerpoint/2010/main" val="145056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dirty="0"/>
              <a:t>Monitoring process</a:t>
            </a:r>
          </a:p>
        </p:txBody>
      </p:sp>
      <p:sp>
        <p:nvSpPr>
          <p:cNvPr id="92164" name="Rectangle 4"/>
          <p:cNvSpPr>
            <a:spLocks noGrp="1" noChangeArrowheads="1"/>
          </p:cNvSpPr>
          <p:nvPr>
            <p:ph sz="half" idx="1"/>
          </p:nvPr>
        </p:nvSpPr>
        <p:spPr>
          <a:xfrm>
            <a:off x="677511" y="2160589"/>
            <a:ext cx="8758589" cy="3880772"/>
          </a:xfrm>
        </p:spPr>
        <p:txBody>
          <a:bodyPr/>
          <a:lstStyle/>
          <a:p>
            <a:r>
              <a:rPr lang="en-GB" sz="2400" dirty="0"/>
              <a:t>We have to submit quarterly claims to DCLG for ERDF and DWP for ESF within 20 working days of the end of each quarter.</a:t>
            </a:r>
          </a:p>
          <a:p>
            <a:r>
              <a:rPr lang="en-GB" sz="2400" dirty="0"/>
              <a:t>We therefore ask you to submit your quarterly claims to us within 7 working days of the end of each quarter</a:t>
            </a:r>
            <a:endParaRPr lang="en-US" sz="2000" dirty="0"/>
          </a:p>
          <a:p>
            <a:r>
              <a:rPr lang="en-GB" sz="2400" dirty="0"/>
              <a:t>The claim consists of a progress report, a transaction sheet and output forms, templates for all these will be provided and must be used</a:t>
            </a:r>
          </a:p>
          <a:p>
            <a:endParaRPr lang="en-GB" dirty="0"/>
          </a:p>
        </p:txBody>
      </p:sp>
    </p:spTree>
    <p:extLst>
      <p:ext uri="{BB962C8B-B14F-4D97-AF65-F5344CB8AC3E}">
        <p14:creationId xmlns:p14="http://schemas.microsoft.com/office/powerpoint/2010/main" val="221710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Payments</a:t>
            </a:r>
          </a:p>
        </p:txBody>
      </p:sp>
      <p:sp>
        <p:nvSpPr>
          <p:cNvPr id="4" name="Content Placeholder 3">
            <a:extLst>
              <a:ext uri="{FF2B5EF4-FFF2-40B4-BE49-F238E27FC236}">
                <a16:creationId xmlns:a16="http://schemas.microsoft.com/office/drawing/2014/main" id="{89C4EA88-DA7B-479D-AB76-9491990D91DB}"/>
              </a:ext>
            </a:extLst>
          </p:cNvPr>
          <p:cNvSpPr>
            <a:spLocks noGrp="1"/>
          </p:cNvSpPr>
          <p:nvPr>
            <p:ph idx="1"/>
          </p:nvPr>
        </p:nvSpPr>
        <p:spPr>
          <a:xfrm>
            <a:off x="677510" y="1627190"/>
            <a:ext cx="8598907" cy="3880773"/>
          </a:xfrm>
        </p:spPr>
        <p:txBody>
          <a:bodyPr/>
          <a:lstStyle/>
          <a:p>
            <a:r>
              <a:rPr lang="en-GB" sz="2400" dirty="0"/>
              <a:t>To help your cashflow we will accept interim monthly transaction sheets and invoices – with a quarterly claim still required</a:t>
            </a:r>
          </a:p>
          <a:p>
            <a:r>
              <a:rPr lang="en-GB" sz="2400" dirty="0"/>
              <a:t>I will check every transaction, so it is essential that you provide certified copies of all documents, </a:t>
            </a:r>
            <a:r>
              <a:rPr lang="en-GB" sz="2400" dirty="0" err="1"/>
              <a:t>eg</a:t>
            </a:r>
            <a:r>
              <a:rPr lang="en-GB" sz="2400" dirty="0"/>
              <a:t> invoices, bank statements, payslips, timesheets. If you haven’t got them, maybe the bank statement hasn’t been received, you will need to leave that item for the next claim.</a:t>
            </a:r>
          </a:p>
          <a:p>
            <a:r>
              <a:rPr lang="en-GB" sz="2400" dirty="0"/>
              <a:t>We aim to get payment to you within 10days of approval</a:t>
            </a:r>
          </a:p>
          <a:p>
            <a:pPr marL="0" indent="0">
              <a:buNone/>
            </a:pPr>
            <a:endParaRPr lang="en-GB" dirty="0"/>
          </a:p>
        </p:txBody>
      </p:sp>
    </p:spTree>
    <p:extLst>
      <p:ext uri="{BB962C8B-B14F-4D97-AF65-F5344CB8AC3E}">
        <p14:creationId xmlns:p14="http://schemas.microsoft.com/office/powerpoint/2010/main" val="3779365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dirty="0"/>
              <a:t>Outputs &amp; milestones</a:t>
            </a:r>
          </a:p>
        </p:txBody>
      </p:sp>
      <p:sp>
        <p:nvSpPr>
          <p:cNvPr id="97283" name="Rectangle 3"/>
          <p:cNvSpPr>
            <a:spLocks noGrp="1" noChangeArrowheads="1"/>
          </p:cNvSpPr>
          <p:nvPr>
            <p:ph idx="1"/>
          </p:nvPr>
        </p:nvSpPr>
        <p:spPr/>
        <p:txBody>
          <a:bodyPr>
            <a:normAutofit/>
          </a:bodyPr>
          <a:lstStyle/>
          <a:p>
            <a:r>
              <a:rPr lang="en-US" sz="2400" dirty="0"/>
              <a:t>These will be given in your funding agreements</a:t>
            </a:r>
          </a:p>
          <a:p>
            <a:r>
              <a:rPr lang="en-US" sz="2400" dirty="0"/>
              <a:t>I will check every claim based on emailed documents or a site visit to see the evidence we require</a:t>
            </a:r>
          </a:p>
          <a:p>
            <a:r>
              <a:rPr lang="en-US" sz="2400" dirty="0" err="1"/>
              <a:t>Eg</a:t>
            </a:r>
            <a:r>
              <a:rPr lang="en-US" sz="2400" dirty="0"/>
              <a:t> beneficiary evidence, evidence of support given</a:t>
            </a:r>
          </a:p>
        </p:txBody>
      </p:sp>
    </p:spTree>
    <p:extLst>
      <p:ext uri="{BB962C8B-B14F-4D97-AF65-F5344CB8AC3E}">
        <p14:creationId xmlns:p14="http://schemas.microsoft.com/office/powerpoint/2010/main" val="324544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then?</a:t>
            </a:r>
          </a:p>
        </p:txBody>
      </p:sp>
      <p:sp>
        <p:nvSpPr>
          <p:cNvPr id="3" name="Content Placeholder 2">
            <a:extLst>
              <a:ext uri="{FF2B5EF4-FFF2-40B4-BE49-F238E27FC236}">
                <a16:creationId xmlns:a16="http://schemas.microsoft.com/office/drawing/2014/main" id="{B8BA837D-99E4-4162-84A9-6BA6114EE68D}"/>
              </a:ext>
            </a:extLst>
          </p:cNvPr>
          <p:cNvSpPr>
            <a:spLocks noGrp="1"/>
          </p:cNvSpPr>
          <p:nvPr>
            <p:ph idx="1"/>
          </p:nvPr>
        </p:nvSpPr>
        <p:spPr>
          <a:xfrm>
            <a:off x="677511" y="1298713"/>
            <a:ext cx="8598907" cy="4490859"/>
          </a:xfrm>
        </p:spPr>
        <p:txBody>
          <a:bodyPr>
            <a:normAutofit lnSpcReduction="10000"/>
          </a:bodyPr>
          <a:lstStyle/>
          <a:p>
            <a:r>
              <a:rPr lang="en-GB" sz="2400" dirty="0"/>
              <a:t>Following these checks, we will compare your performance to your contracted profile and using a traffic light system identify your project between “progressing well” to “major issues” – the latter will result in an action plan to resolve issues which could lead to payments being withheld or even the contract cancelled.</a:t>
            </a:r>
          </a:p>
          <a:p>
            <a:r>
              <a:rPr lang="en-GB" sz="2400" dirty="0"/>
              <a:t>And if you thought that was enough scrutiny the CLLD Project could be selected for an audit by DCLG or DWP, European Commission or the European Court of Auditors which could result in further visits.</a:t>
            </a:r>
          </a:p>
          <a:p>
            <a:r>
              <a:rPr lang="en-GB" sz="2400" dirty="0"/>
              <a:t>Full details of all the evidence required is in the handbook and I am available to support you.</a:t>
            </a:r>
          </a:p>
          <a:p>
            <a:pPr marL="0" indent="0">
              <a:buNone/>
            </a:pPr>
            <a:endParaRPr lang="en-GB" dirty="0"/>
          </a:p>
        </p:txBody>
      </p:sp>
    </p:spTree>
    <p:extLst>
      <p:ext uri="{BB962C8B-B14F-4D97-AF65-F5344CB8AC3E}">
        <p14:creationId xmlns:p14="http://schemas.microsoft.com/office/powerpoint/2010/main" val="92786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77512" y="211668"/>
            <a:ext cx="8598907" cy="1826581"/>
          </a:xfrm>
        </p:spPr>
        <p:txBody>
          <a:bodyPr/>
          <a:lstStyle/>
          <a:p>
            <a:r>
              <a:rPr lang="en-US" dirty="0"/>
              <a:t>Questions and Answers</a:t>
            </a:r>
          </a:p>
        </p:txBody>
      </p:sp>
      <p:sp>
        <p:nvSpPr>
          <p:cNvPr id="10" name="Text Placeholder 9"/>
          <p:cNvSpPr>
            <a:spLocks noGrp="1"/>
          </p:cNvSpPr>
          <p:nvPr>
            <p:ph type="body" idx="1"/>
          </p:nvPr>
        </p:nvSpPr>
        <p:spPr>
          <a:xfrm>
            <a:off x="766412" y="3377019"/>
            <a:ext cx="8598907" cy="860400"/>
          </a:xfrm>
        </p:spPr>
        <p:txBody>
          <a:bodyPr/>
          <a:lstStyle/>
          <a:p>
            <a:r>
              <a:rPr lang="en-US" dirty="0">
                <a:hlinkClick r:id="rId2"/>
              </a:rPr>
              <a:t>tim.cook@newcastle.gov.uk</a:t>
            </a:r>
            <a:endParaRPr lang="en-US" dirty="0"/>
          </a:p>
          <a:p>
            <a:r>
              <a:rPr lang="en-US" dirty="0">
                <a:solidFill>
                  <a:schemeClr val="tx1">
                    <a:lumMod val="95000"/>
                    <a:lumOff val="5000"/>
                  </a:schemeClr>
                </a:solidFill>
              </a:rPr>
              <a:t>0191 2778924</a:t>
            </a:r>
          </a:p>
        </p:txBody>
      </p:sp>
    </p:spTree>
    <p:extLst>
      <p:ext uri="{BB962C8B-B14F-4D97-AF65-F5344CB8AC3E}">
        <p14:creationId xmlns:p14="http://schemas.microsoft.com/office/powerpoint/2010/main" val="12237742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Sales strategy presentation (widescreen)</Template>
  <TotalTime>147</TotalTime>
  <Words>360</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      North of Tyne  Community Led Local Development   Monitoring &amp; Payment Process</vt:lpstr>
      <vt:lpstr>Monitoring</vt:lpstr>
      <vt:lpstr>Monitoring process</vt:lpstr>
      <vt:lpstr>Payments</vt:lpstr>
      <vt:lpstr>Outputs &amp; milestones</vt:lpstr>
      <vt:lpstr>And then?</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of Tyne  Community Led Local Development   Launch Event</dc:title>
  <dc:creator>Victoria Powell</dc:creator>
  <cp:keywords/>
  <cp:lastModifiedBy>Lompart-Chlasciak, Joanna</cp:lastModifiedBy>
  <cp:revision>10</cp:revision>
  <dcterms:created xsi:type="dcterms:W3CDTF">2017-11-16T09:00:46Z</dcterms:created>
  <dcterms:modified xsi:type="dcterms:W3CDTF">2017-11-27T16:41:01Z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